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29.xml" ContentType="application/vnd.openxmlformats-officedocument.presentationml.notesSlid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notesSlides/notesSlide18.xml" ContentType="application/vnd.openxmlformats-officedocument.presentationml.notesSlide+xml"/>
  <Override PartName="/ppt/notesSlides/notesSlide27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notesSlides/notesSlide25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notesSlides/notesSlide17.xml" ContentType="application/vnd.openxmlformats-officedocument.presentationml.notesSlide+xml"/>
  <Override PartName="/ppt/notesSlides/notesSlide28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6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Default Extension="gif" ContentType="image/gif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31.xml" ContentType="application/vnd.openxmlformats-officedocument.presentationml.notesSlid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3"/>
  </p:notesMasterIdLst>
  <p:sldIdLst>
    <p:sldId id="329" r:id="rId2"/>
    <p:sldId id="332" r:id="rId3"/>
    <p:sldId id="333" r:id="rId4"/>
    <p:sldId id="334" r:id="rId5"/>
    <p:sldId id="353" r:id="rId6"/>
    <p:sldId id="345" r:id="rId7"/>
    <p:sldId id="352" r:id="rId8"/>
    <p:sldId id="349" r:id="rId9"/>
    <p:sldId id="336" r:id="rId10"/>
    <p:sldId id="341" r:id="rId11"/>
    <p:sldId id="335" r:id="rId12"/>
    <p:sldId id="350" r:id="rId13"/>
    <p:sldId id="344" r:id="rId14"/>
    <p:sldId id="346" r:id="rId15"/>
    <p:sldId id="343" r:id="rId16"/>
    <p:sldId id="337" r:id="rId17"/>
    <p:sldId id="348" r:id="rId18"/>
    <p:sldId id="356" r:id="rId19"/>
    <p:sldId id="342" r:id="rId20"/>
    <p:sldId id="361" r:id="rId21"/>
    <p:sldId id="362" r:id="rId22"/>
    <p:sldId id="360" r:id="rId23"/>
    <p:sldId id="347" r:id="rId24"/>
    <p:sldId id="354" r:id="rId25"/>
    <p:sldId id="357" r:id="rId26"/>
    <p:sldId id="359" r:id="rId27"/>
    <p:sldId id="358" r:id="rId28"/>
    <p:sldId id="363" r:id="rId29"/>
    <p:sldId id="338" r:id="rId30"/>
    <p:sldId id="355" r:id="rId31"/>
    <p:sldId id="351" r:id="rId3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  <p:ext uri="{2D200454-40CA-4A62-9FC3-DE9A4176ACB9}">
      <p15:notesGuideLst xmlns:p15="http://schemas.microsoft.com/office/powerpoint/2012/main" xmlns="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Xavier Mongaboure" initials="XM" lastIdx="2" clrIdx="0">
    <p:extLst>
      <p:ext uri="{19B8F6BF-5375-455C-9EA6-DF929625EA0E}">
        <p15:presenceInfo xmlns:p15="http://schemas.microsoft.com/office/powerpoint/2012/main" xmlns="" userId="S-1-5-21-841862080-1731636469-2937466825-1394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clrMru>
    <a:srgbClr val="006430"/>
    <a:srgbClr val="6E6F71"/>
    <a:srgbClr val="196BB0"/>
    <a:srgbClr val="20468D"/>
    <a:srgbClr val="5089E9"/>
    <a:srgbClr val="009D7E"/>
    <a:srgbClr val="103A1C"/>
    <a:srgbClr val="019E4D"/>
    <a:srgbClr val="EA3937"/>
    <a:srgbClr val="F28230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FD0F851-EC5A-4D38-B0AD-8093EC10F338}" styleName="Style léger 1 - Accentuation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730" autoAdjust="0"/>
    <p:restoredTop sz="64994" autoAdjust="0"/>
  </p:normalViewPr>
  <p:slideViewPr>
    <p:cSldViewPr snapToGrid="0">
      <p:cViewPr>
        <p:scale>
          <a:sx n="66" d="100"/>
          <a:sy n="66" d="100"/>
        </p:scale>
        <p:origin x="-2488" y="-288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6" d="100"/>
          <a:sy n="86" d="100"/>
        </p:scale>
        <p:origin x="3786" y="78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195FE-029C-4AD7-94D5-193F450165A5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2AC4037-DC16-4568-8349-366ADD495064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561328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Diaporama&gt;Utiliser le mode Présentateur !!!</a:t>
            </a:r>
            <a:r>
              <a:rPr lang="fr-FR" smtClean="0"/>
              <a:t>2 écrans!!!</a:t>
            </a:r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</a:t>
            </a:fld>
            <a:endParaRPr lang="fr-FR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10</a:t>
            </a:fld>
            <a:endParaRPr lang="fr-FR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Comparaison: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</a:t>
            </a:r>
            <a:r>
              <a:rPr lang="fr-FR" dirty="0" err="1" smtClean="0"/>
              <a:t>ppo</a:t>
            </a:r>
            <a:r>
              <a:rPr lang="fr-FR" dirty="0" smtClean="0"/>
              <a:t> normal parking 5m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" PPO_scenario2_frein_radar_collision_obstacles 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en enlevant </a:t>
            </a:r>
            <a:r>
              <a:rPr lang="fr-FR" dirty="0" err="1" smtClean="0"/>
              <a:t>existantial</a:t>
            </a:r>
            <a:r>
              <a:rPr lang="fr-FR" dirty="0" smtClean="0"/>
              <a:t> penalty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"PPO_scenario2_frein_radar_collision_obstacles_sans_existantial_penalty2"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en enlevant </a:t>
            </a:r>
            <a:r>
              <a:rPr lang="fr-FR" dirty="0" err="1" smtClean="0"/>
              <a:t>existantial</a:t>
            </a:r>
            <a:r>
              <a:rPr lang="fr-FR" dirty="0" smtClean="0"/>
              <a:t> penalty et </a:t>
            </a:r>
            <a:r>
              <a:rPr lang="fr-FR" dirty="0" err="1" smtClean="0"/>
              <a:t>normalizant</a:t>
            </a:r>
            <a:r>
              <a:rPr lang="fr-FR" dirty="0" smtClean="0"/>
              <a:t> en suivant les docs trouvées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" PPO_scenario2_frein_radar_collision_obstacles_not__128_sansexistantial_normalized"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11</a:t>
            </a:fld>
            <a:endParaRPr lang="fr-FR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dirty="0" smtClean="0"/>
          </a:p>
          <a:p>
            <a:pPr>
              <a:buFontTx/>
              <a:buChar char="-"/>
            </a:pPr>
            <a:r>
              <a:rPr lang="fr-FR" dirty="0" err="1" smtClean="0"/>
              <a:t>Existantial</a:t>
            </a:r>
            <a:r>
              <a:rPr lang="fr-FR" dirty="0" smtClean="0"/>
              <a:t> </a:t>
            </a:r>
            <a:r>
              <a:rPr lang="fr-FR" dirty="0" err="1" smtClean="0"/>
              <a:t>reward</a:t>
            </a:r>
            <a:r>
              <a:rPr lang="fr-FR" dirty="0" smtClean="0"/>
              <a:t> (+ o</a:t>
            </a:r>
          </a:p>
          <a:p>
            <a:pPr>
              <a:buFontTx/>
              <a:buChar char="-"/>
            </a:pPr>
            <a:r>
              <a:rPr lang="fr-FR" dirty="0" smtClean="0"/>
              <a:t>0.1 si not </a:t>
            </a:r>
            <a:r>
              <a:rPr lang="fr-FR" dirty="0" err="1" smtClean="0"/>
              <a:t>aligned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blue</a:t>
            </a:r>
            <a:r>
              <a:rPr lang="fr-FR" baseline="0" dirty="0" smtClean="0"/>
              <a:t>, and -0.5 si not </a:t>
            </a:r>
            <a:r>
              <a:rPr lang="fr-FR" baseline="0" dirty="0" err="1" smtClean="0"/>
              <a:t>aligned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pink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12</a:t>
            </a:fld>
            <a:endParaRPr lang="fr-FR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Augmente le buffer = plus de temps car explore </a:t>
            </a:r>
            <a:r>
              <a:rPr lang="fr-FR" baseline="0" dirty="0" err="1" smtClean="0"/>
              <a:t>region</a:t>
            </a:r>
            <a:r>
              <a:rPr lang="fr-FR" baseline="0" dirty="0" smtClean="0"/>
              <a:t> plus grande, dessin de la montagne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TRPO trop complexe, </a:t>
            </a:r>
            <a:r>
              <a:rPr lang="fr-FR" baseline="0" dirty="0" err="1" smtClean="0"/>
              <a:t>meme</a:t>
            </a:r>
            <a:r>
              <a:rPr lang="fr-FR" baseline="0" dirty="0" smtClean="0"/>
              <a:t> chose pour PPO mais en plus facile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13</a:t>
            </a:fld>
            <a:endParaRPr lang="fr-FR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32-2048, </a:t>
            </a:r>
            <a:r>
              <a:rPr lang="fr-FR" dirty="0" err="1" smtClean="0"/>
              <a:t>cf</a:t>
            </a:r>
            <a:r>
              <a:rPr lang="fr-FR" dirty="0" smtClean="0"/>
              <a:t> doc ML-Agent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14</a:t>
            </a:fld>
            <a:endParaRPr lang="fr-FR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 Avant </a:t>
            </a:r>
            <a:r>
              <a:rPr lang="fr-FR" baseline="0" dirty="0" err="1" smtClean="0"/>
              <a:t>tuning</a:t>
            </a:r>
            <a:r>
              <a:rPr lang="fr-FR" baseline="0" dirty="0" smtClean="0"/>
              <a:t> des </a:t>
            </a:r>
            <a:r>
              <a:rPr lang="fr-FR" baseline="0" dirty="0" err="1" smtClean="0"/>
              <a:t>hyperparamètres</a:t>
            </a:r>
            <a:r>
              <a:rPr lang="fr-FR" baseline="0" dirty="0" smtClean="0"/>
              <a:t> et après =&gt; /3 le temps total</a:t>
            </a:r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15</a:t>
            </a:fld>
            <a:endParaRPr lang="fr-FR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and </a:t>
            </a:r>
            <a:r>
              <a:rPr lang="fr-FR" dirty="0" err="1" smtClean="0"/>
              <a:t>without</a:t>
            </a:r>
            <a:r>
              <a:rPr lang="fr-FR" dirty="0" smtClean="0"/>
              <a:t> Curriculum</a:t>
            </a:r>
            <a:r>
              <a:rPr lang="fr-FR" baseline="0" dirty="0" smtClean="0"/>
              <a:t> Learning (</a:t>
            </a:r>
            <a:r>
              <a:rPr lang="fr-FR" baseline="0" dirty="0" err="1" smtClean="0"/>
              <a:t>accelerate</a:t>
            </a:r>
            <a:r>
              <a:rPr lang="fr-FR" baseline="0" dirty="0" smtClean="0"/>
              <a:t> the training</a:t>
            </a:r>
            <a:r>
              <a:rPr lang="fr-FR" baseline="0" dirty="0" smtClean="0"/>
              <a:t>), me servait à converger à l’époque quand j’avais pas BC </a:t>
            </a:r>
            <a:r>
              <a:rPr lang="fr-FR" baseline="0" dirty="0" err="1" smtClean="0"/>
              <a:t>etc</a:t>
            </a: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- BC+Gail+</a:t>
            </a:r>
            <a:r>
              <a:rPr lang="fr-FR" baseline="0" dirty="0" err="1" smtClean="0"/>
              <a:t>Curiosity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ensure</a:t>
            </a:r>
            <a:r>
              <a:rPr lang="fr-FR" baseline="0" dirty="0" smtClean="0"/>
              <a:t> the convergence (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demonstration</a:t>
            </a:r>
            <a:r>
              <a:rPr lang="fr-FR" baseline="0" dirty="0" smtClean="0"/>
              <a:t>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recorded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scenario 2 : “</a:t>
            </a:r>
            <a:r>
              <a:rPr lang="fr-FR" sz="11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BCScenario2FT.demo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= 6197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steps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- 49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episodes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</a:t>
            </a:r>
            <a:r>
              <a:rPr lang="fr-FR" sz="11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 min)</a:t>
            </a:r>
            <a:endParaRPr lang="fr-FR" sz="1100" b="0" i="0" dirty="0" smtClean="0"/>
          </a:p>
          <a:p>
            <a:pPr>
              <a:buFontTx/>
              <a:buNone/>
            </a:pPr>
            <a:r>
              <a:rPr lang="fr-FR" baseline="0" dirty="0" smtClean="0"/>
              <a:t>!!! Limite de la démonstration pas exactement parfaite !!!</a:t>
            </a:r>
          </a:p>
          <a:p>
            <a:pPr>
              <a:buFontTx/>
              <a:buNone/>
            </a:pPr>
            <a:endParaRPr lang="fr-FR" baseline="0" dirty="0" smtClean="0"/>
          </a:p>
          <a:p>
            <a:pPr>
              <a:buFontTx/>
              <a:buChar char="-"/>
            </a:pPr>
            <a:r>
              <a:rPr lang="fr-FR" baseline="0" dirty="0" smtClean="0"/>
              <a:t> </a:t>
            </a:r>
            <a:r>
              <a:rPr lang="fr-FR" baseline="0" dirty="0" err="1" smtClean="0"/>
              <a:t>Using</a:t>
            </a:r>
            <a:r>
              <a:rPr lang="fr-FR" baseline="0" dirty="0" smtClean="0"/>
              <a:t> the 2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considere</a:t>
            </a:r>
            <a:r>
              <a:rPr lang="fr-FR" baseline="0" dirty="0" smtClean="0"/>
              <a:t> a lot of the convergence and </a:t>
            </a:r>
            <a:r>
              <a:rPr lang="fr-FR" baseline="0" dirty="0" err="1" smtClean="0"/>
              <a:t>it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could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</a:t>
            </a:r>
            <a:r>
              <a:rPr lang="fr-FR" baseline="0" dirty="0" smtClean="0"/>
              <a:t> </a:t>
            </a:r>
            <a:r>
              <a:rPr lang="fr-FR" baseline="0" dirty="0" err="1" smtClean="0"/>
              <a:t>used</a:t>
            </a:r>
            <a:r>
              <a:rPr lang="fr-FR" baseline="0" dirty="0" smtClean="0"/>
              <a:t> for </a:t>
            </a:r>
            <a:r>
              <a:rPr lang="fr-FR" baseline="0" dirty="0" err="1" smtClean="0"/>
              <a:t>simulators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that</a:t>
            </a:r>
            <a:r>
              <a:rPr lang="fr-FR" baseline="0" dirty="0" smtClean="0"/>
              <a:t> </a:t>
            </a:r>
            <a:r>
              <a:rPr lang="fr-FR" baseline="0" dirty="0" err="1" smtClean="0"/>
              <a:t>take</a:t>
            </a:r>
            <a:r>
              <a:rPr lang="fr-FR" baseline="0" dirty="0" smtClean="0"/>
              <a:t> more time to </a:t>
            </a:r>
            <a:r>
              <a:rPr lang="fr-FR" baseline="0" dirty="0" err="1" smtClean="0"/>
              <a:t>considerably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accelerate</a:t>
            </a:r>
            <a:r>
              <a:rPr lang="fr-FR" baseline="0" dirty="0" smtClean="0"/>
              <a:t> the convergence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16</a:t>
            </a:fld>
            <a:endParaRPr lang="fr-FR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baseline="0" dirty="0" smtClean="0"/>
              <a:t>Ajout </a:t>
            </a:r>
            <a:r>
              <a:rPr lang="fr-FR" baseline="0" dirty="0" err="1" smtClean="0"/>
              <a:t>distancial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car dépassé une certaine distance, l’agent avait plus de mal à converger vers la place de parking</a:t>
            </a:r>
          </a:p>
          <a:p>
            <a:pPr>
              <a:buFontTx/>
              <a:buChar char="-"/>
            </a:pPr>
            <a:endParaRPr lang="fr-FR" baseline="0" dirty="0" smtClean="0"/>
          </a:p>
          <a:p>
            <a:pPr>
              <a:buFontTx/>
              <a:buNone/>
            </a:pPr>
            <a:r>
              <a:rPr lang="fr-FR" baseline="0" dirty="0" smtClean="0"/>
              <a:t>~ 10H pour le scénario sans obstacle puis 3h en plus pour apprendre à éviter les obstacles (dure plus longtemps car laissé tourné la nuit)</a:t>
            </a:r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17</a:t>
            </a:fld>
            <a:endParaRPr lang="fr-FR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 </a:t>
            </a:r>
            <a:r>
              <a:rPr lang="fr-FR" b="1" u="sng" dirty="0" smtClean="0"/>
              <a:t>Inférence</a:t>
            </a:r>
            <a:r>
              <a:rPr lang="fr-FR" b="1" u="sng" baseline="0" dirty="0" smtClean="0"/>
              <a:t> 1 kart obstacles =&gt; normal moins bien, vraie vie pas d’obstacle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u="sng" baseline="0" dirty="0" smtClean="0"/>
              <a:t>Inférence 3 karts obstacles</a:t>
            </a:r>
            <a:endParaRPr lang="fr-FR" dirty="0" smtClean="0"/>
          </a:p>
          <a:p>
            <a:pPr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18</a:t>
            </a:fld>
            <a:endParaRPr lang="fr-FR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baseline="0" dirty="0" err="1" smtClean="0"/>
              <a:t>Curiosity</a:t>
            </a:r>
            <a:r>
              <a:rPr lang="fr-FR" baseline="0" dirty="0" smtClean="0"/>
              <a:t>:</a:t>
            </a:r>
          </a:p>
          <a:p>
            <a:pPr>
              <a:buFontTx/>
              <a:buChar char="-"/>
            </a:pPr>
            <a:r>
              <a:rPr lang="fr-FR" baseline="0" dirty="0" smtClean="0"/>
              <a:t> Créé pour les environnements récompenses éparses (pas attendre que l’agent tombe sur une bonne récompense)</a:t>
            </a:r>
          </a:p>
          <a:p>
            <a:pPr>
              <a:buFontTx/>
              <a:buChar char="-"/>
            </a:pPr>
            <a:r>
              <a:rPr lang="fr-FR" baseline="0" dirty="0" smtClean="0"/>
              <a:t> Erreur de prédiction de l’agent, plus il est surpris, plus la récompense sera importante</a:t>
            </a:r>
          </a:p>
          <a:p>
            <a:pPr>
              <a:buFontTx/>
              <a:buChar char="-"/>
            </a:pPr>
            <a:r>
              <a:rPr lang="fr-FR" baseline="0" dirty="0" smtClean="0"/>
              <a:t> Deux NN</a:t>
            </a:r>
          </a:p>
          <a:p>
            <a:pPr lvl="1">
              <a:buFontTx/>
              <a:buChar char="-"/>
            </a:pPr>
            <a:r>
              <a:rPr lang="fr-FR" baseline="0" dirty="0" smtClean="0"/>
              <a:t> inverse model</a:t>
            </a:r>
          </a:p>
          <a:p>
            <a:pPr lvl="2">
              <a:buFontTx/>
              <a:buNone/>
            </a:pPr>
            <a:r>
              <a:rPr lang="fr-FR" baseline="0" dirty="0" smtClean="0"/>
              <a:t>1.Observation actuelle + suivante =&gt; encode</a:t>
            </a:r>
          </a:p>
          <a:p>
            <a:pPr lvl="2">
              <a:buFontTx/>
              <a:buNone/>
            </a:pPr>
            <a:r>
              <a:rPr lang="fr-FR" baseline="0" dirty="0" smtClean="0"/>
              <a:t>2. Utilise ces encodages pour prédire l’action qui a été prise</a:t>
            </a:r>
          </a:p>
          <a:p>
            <a:pPr>
              <a:buFontTx/>
              <a:buNone/>
            </a:pPr>
            <a:r>
              <a:rPr lang="fr-FR" baseline="0" dirty="0" smtClean="0"/>
              <a:t>           - </a:t>
            </a:r>
            <a:r>
              <a:rPr lang="fr-FR" baseline="0" dirty="0" err="1" smtClean="0"/>
              <a:t>forward</a:t>
            </a:r>
            <a:r>
              <a:rPr lang="fr-FR" baseline="0" dirty="0" smtClean="0"/>
              <a:t> model</a:t>
            </a:r>
          </a:p>
          <a:p>
            <a:pPr lvl="2">
              <a:buFontTx/>
              <a:buNone/>
            </a:pPr>
            <a:r>
              <a:rPr lang="fr-FR" baseline="0" dirty="0" smtClean="0"/>
              <a:t>1. Action actuelle + observation actuelle encodée</a:t>
            </a:r>
          </a:p>
          <a:p>
            <a:pPr lvl="2">
              <a:buFontTx/>
              <a:buNone/>
            </a:pPr>
            <a:r>
              <a:rPr lang="fr-FR" baseline="0" dirty="0" smtClean="0"/>
              <a:t>2. Prédit observation encodée suivante</a:t>
            </a:r>
          </a:p>
          <a:p>
            <a:pPr>
              <a:buFontTx/>
              <a:buNone/>
            </a:pPr>
            <a:r>
              <a:rPr lang="fr-FR" baseline="0" dirty="0" smtClean="0"/>
              <a:t>=&gt; Observation encodé suivante - Observation encodée réelle =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reward</a:t>
            </a:r>
            <a:endParaRPr lang="fr-FR" baseline="0" dirty="0" smtClean="0"/>
          </a:p>
          <a:p>
            <a:pPr>
              <a:buFontTx/>
              <a:buNone/>
            </a:pPr>
            <a:r>
              <a:rPr lang="fr-FR" baseline="0" dirty="0" smtClean="0"/>
              <a:t>Agent favoriser nouveaux états (politique entraîne </a:t>
            </a:r>
            <a:r>
              <a:rPr lang="fr-FR" baseline="0" dirty="0" err="1" smtClean="0"/>
              <a:t>intrinsic</a:t>
            </a:r>
            <a:r>
              <a:rPr lang="fr-FR" baseline="0" dirty="0" smtClean="0"/>
              <a:t> pondéré et </a:t>
            </a:r>
            <a:r>
              <a:rPr lang="fr-FR" baseline="0" dirty="0" err="1" smtClean="0"/>
              <a:t>extrinsic</a:t>
            </a:r>
            <a:r>
              <a:rPr lang="fr-FR" baseline="0" dirty="0" smtClean="0"/>
              <a:t>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) et stagnera moins au début de l’entraînement (Analogie se déplacer en rond ou dans toutes les salles)</a:t>
            </a:r>
          </a:p>
          <a:p>
            <a:pPr>
              <a:buFontTx/>
              <a:buNone/>
            </a:pPr>
            <a:r>
              <a:rPr lang="fr-FR" baseline="0" dirty="0" smtClean="0"/>
              <a:t>- </a:t>
            </a:r>
            <a:r>
              <a:rPr lang="fr-FR" baseline="0" dirty="0" err="1" smtClean="0"/>
              <a:t>Strenght</a:t>
            </a:r>
            <a:r>
              <a:rPr lang="fr-FR" baseline="0" dirty="0" smtClean="0"/>
              <a:t> 0.02</a:t>
            </a:r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19</a:t>
            </a:fld>
            <a:endParaRPr lang="fr-FR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 smtClean="0">
                <a:solidFill>
                  <a:srgbClr val="20468D"/>
                </a:solidFill>
              </a:rPr>
              <a:t>Facilitation du développement d’un modèle de RL pour le véhicule autonome</a:t>
            </a:r>
            <a:r>
              <a:rPr lang="fr-FR" sz="800" dirty="0" smtClean="0">
                <a:solidFill>
                  <a:srgbClr val="20468D"/>
                </a:solidFill>
              </a:rPr>
              <a:t>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800" dirty="0" smtClean="0">
              <a:solidFill>
                <a:srgbClr val="20468D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 smtClean="0"/>
              <a:t>- Agent </a:t>
            </a:r>
            <a:r>
              <a:rPr lang="fr-FR" sz="800" dirty="0" smtClean="0"/>
              <a:t>en parallèle pour </a:t>
            </a:r>
            <a:r>
              <a:rPr lang="fr-FR" sz="800" dirty="0" smtClean="0"/>
              <a:t>collecter plus</a:t>
            </a:r>
            <a:r>
              <a:rPr lang="fr-FR" sz="800" baseline="0" dirty="0" smtClean="0"/>
              <a:t> de </a:t>
            </a:r>
            <a:r>
              <a:rPr lang="fr-FR" sz="800" baseline="0" dirty="0" err="1" smtClean="0"/>
              <a:t>tuples</a:t>
            </a:r>
            <a:r>
              <a:rPr lang="fr-FR" sz="800" baseline="0" dirty="0" smtClean="0"/>
              <a:t> (</a:t>
            </a:r>
            <a:r>
              <a:rPr lang="fr-FR" sz="800" baseline="0" dirty="0" err="1" smtClean="0"/>
              <a:t>s,a,r</a:t>
            </a:r>
            <a:r>
              <a:rPr lang="fr-FR" sz="800" baseline="0" dirty="0" smtClean="0"/>
              <a:t>) différents et </a:t>
            </a:r>
            <a:r>
              <a:rPr lang="fr-FR" sz="800" dirty="0" smtClean="0"/>
              <a:t>accélérer </a:t>
            </a:r>
            <a:r>
              <a:rPr lang="fr-FR" sz="800" dirty="0" smtClean="0"/>
              <a:t>l’entraînement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 smtClean="0"/>
              <a:t>- Nécessite </a:t>
            </a:r>
            <a:r>
              <a:rPr lang="fr-FR" sz="800" dirty="0" smtClean="0"/>
              <a:t>beaucoup moins de ressource que simulateur avec beaucoup de ressources graphiques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8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800" dirty="0" smtClean="0"/>
              <a:t>-</a:t>
            </a:r>
            <a:r>
              <a:rPr lang="fr-FR" sz="800" baseline="0" dirty="0" smtClean="0"/>
              <a:t> </a:t>
            </a:r>
            <a:r>
              <a:rPr lang="fr-FR" sz="800" dirty="0" smtClean="0"/>
              <a:t>RL instable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800" dirty="0" smtClean="0">
              <a:solidFill>
                <a:srgbClr val="20468D"/>
              </a:solidFill>
            </a:endParaRPr>
          </a:p>
          <a:p>
            <a:pPr>
              <a:buFontTx/>
              <a:buChar char="-"/>
            </a:pPr>
            <a:r>
              <a:rPr lang="fr-FR" sz="800" dirty="0" smtClean="0"/>
              <a:t>Modélisation correcte et assez proche de la réalité</a:t>
            </a:r>
          </a:p>
          <a:p>
            <a:pPr>
              <a:buFontTx/>
              <a:buChar char="-"/>
            </a:pPr>
            <a:r>
              <a:rPr lang="fr-FR" sz="800" dirty="0" smtClean="0"/>
              <a:t>Quelques ressources et documentation sur laquelle s’appuyer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sz="800" dirty="0" smtClean="0">
              <a:solidFill>
                <a:srgbClr val="20468D"/>
              </a:solidFill>
            </a:endParaRPr>
          </a:p>
          <a:p>
            <a:pPr>
              <a:buFontTx/>
              <a:buChar char="-"/>
            </a:pPr>
            <a:r>
              <a:rPr lang="fr-FR" sz="800" dirty="0" err="1" smtClean="0"/>
              <a:t>Algos</a:t>
            </a:r>
            <a:r>
              <a:rPr lang="fr-FR" sz="800" dirty="0" smtClean="0"/>
              <a:t> état de l’art et entraînement avec </a:t>
            </a:r>
            <a:r>
              <a:rPr lang="fr-FR" sz="800" dirty="0" err="1" smtClean="0"/>
              <a:t>PyTorch</a:t>
            </a:r>
            <a:r>
              <a:rPr lang="fr-FR" sz="800" dirty="0" smtClean="0"/>
              <a:t> (PPO, SAC, POCA)</a:t>
            </a:r>
          </a:p>
          <a:p>
            <a:pPr>
              <a:buFontTx/>
              <a:buChar char="-"/>
            </a:pPr>
            <a:endParaRPr lang="fr-FR" sz="800" dirty="0" smtClean="0"/>
          </a:p>
          <a:p>
            <a:pPr>
              <a:buFontTx/>
              <a:buChar char="-"/>
            </a:pPr>
            <a:r>
              <a:rPr lang="fr-FR" sz="800" dirty="0" smtClean="0"/>
              <a:t>Plus rapide pour tester et comparer les modèles</a:t>
            </a:r>
          </a:p>
          <a:p>
            <a:endParaRPr lang="fr-FR" sz="8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</a:t>
            </a:fld>
            <a:endParaRPr lang="fr-FR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baseline="0" dirty="0" smtClean="0"/>
              <a:t>Gail:</a:t>
            </a:r>
          </a:p>
          <a:p>
            <a:pPr>
              <a:buFontTx/>
              <a:buChar char="-"/>
            </a:pPr>
            <a:r>
              <a:rPr lang="fr-FR" baseline="0" dirty="0" smtClean="0"/>
              <a:t> Utilise un ensemble de démonstrations d’un expert qu’il va jouer en quelque sorte son adversaire et qu’il va vouloir dépasser</a:t>
            </a:r>
          </a:p>
          <a:p>
            <a:pPr>
              <a:buFontTx/>
              <a:buChar char="-"/>
            </a:pPr>
            <a:r>
              <a:rPr lang="fr-FR" baseline="0" dirty="0" smtClean="0"/>
              <a:t> Idée et de minimiser la différence entre la vrai data et la data générée (</a:t>
            </a:r>
            <a:r>
              <a:rPr lang="fr-FR" baseline="0" dirty="0" err="1" smtClean="0"/>
              <a:t>discriminator</a:t>
            </a:r>
            <a:r>
              <a:rPr lang="fr-FR" baseline="0" dirty="0" smtClean="0"/>
              <a:t> ne puisse + distinguer les deux)</a:t>
            </a:r>
          </a:p>
          <a:p>
            <a:pPr>
              <a:buFontTx/>
              <a:buChar char="-"/>
            </a:pPr>
            <a:r>
              <a:rPr lang="fr-FR" baseline="0" dirty="0" smtClean="0"/>
              <a:t> Utilise un autre réseau de neurones appelées « </a:t>
            </a:r>
            <a:r>
              <a:rPr lang="fr-FR" baseline="0" dirty="0" err="1" smtClean="0"/>
              <a:t>Discriminator</a:t>
            </a:r>
            <a:r>
              <a:rPr lang="fr-FR" baseline="0" dirty="0" smtClean="0"/>
              <a:t> »</a:t>
            </a:r>
          </a:p>
          <a:p>
            <a:pPr lvl="1">
              <a:buFont typeface="Symbol"/>
              <a:buChar char="Þ"/>
            </a:pPr>
            <a:r>
              <a:rPr lang="fr-FR" baseline="0" dirty="0" smtClean="0"/>
              <a:t> Distingue si une paire observation-action provient de la démo ou de l’agent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Char char="Þ"/>
              <a:tabLst/>
              <a:defRPr/>
            </a:pPr>
            <a:r>
              <a:rPr lang="fr-FR" baseline="0" dirty="0" smtClean="0"/>
              <a:t> //Générateur = apprend à générer data plausible (puni si produit data </a:t>
            </a:r>
            <a:r>
              <a:rPr lang="fr-FR" baseline="0" dirty="0" err="1" smtClean="0"/>
              <a:t>implausible</a:t>
            </a:r>
            <a:r>
              <a:rPr lang="fr-FR" baseline="0" dirty="0" smtClean="0"/>
              <a:t>)</a:t>
            </a:r>
          </a:p>
          <a:p>
            <a:pPr lvl="1">
              <a:buFont typeface="Symbol"/>
              <a:buChar char="Þ"/>
            </a:pPr>
            <a:endParaRPr lang="fr-FR" baseline="0" dirty="0" smtClean="0"/>
          </a:p>
          <a:p>
            <a:pPr>
              <a:buFont typeface="Symbol"/>
              <a:buNone/>
            </a:pPr>
            <a:r>
              <a:rPr lang="fr-FR" baseline="0" dirty="0" smtClean="0"/>
              <a:t>- Récompense basée sur: </a:t>
            </a:r>
            <a:r>
              <a:rPr lang="fr-FR" baseline="0" dirty="0" err="1" smtClean="0"/>
              <a:t>cmb</a:t>
            </a:r>
            <a:r>
              <a:rPr lang="fr-FR" baseline="0" dirty="0" smtClean="0"/>
              <a:t> la paire observation-action est proche de celle de la démonstration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 Extraire une politique d’un ensemble de données avec </a:t>
            </a:r>
            <a:r>
              <a:rPr lang="fr-FR" dirty="0" err="1" smtClean="0"/>
              <a:t>Generative</a:t>
            </a:r>
            <a:r>
              <a:rPr lang="fr-FR" dirty="0" smtClean="0"/>
              <a:t> </a:t>
            </a:r>
            <a:r>
              <a:rPr lang="fr-FR" dirty="0" err="1" smtClean="0"/>
              <a:t>Adversarial</a:t>
            </a:r>
            <a:r>
              <a:rPr lang="fr-FR" dirty="0" smtClean="0"/>
              <a:t> Network et une fonction de coût convexe.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 M</a:t>
            </a:r>
            <a:r>
              <a:rPr lang="fr-FR" dirty="0" smtClean="0"/>
              <a:t>inimiser </a:t>
            </a:r>
            <a:r>
              <a:rPr lang="fr-FR" b="1" dirty="0" smtClean="0"/>
              <a:t>la divergence de Jensen-Shannon</a:t>
            </a:r>
            <a:r>
              <a:rPr lang="fr-FR" dirty="0" smtClean="0"/>
              <a:t> dans le but de rapprocher la distribution de la politique de l’agent de celle de l’expert. La fonction de coût est alors la suivante.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 Equation (13)</a:t>
            </a:r>
            <a:r>
              <a:rPr lang="fr-FR" baseline="0" dirty="0" smtClean="0"/>
              <a:t> / (14) / (15) / (16)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err="1" smtClean="0"/>
              <a:t>Strenght</a:t>
            </a:r>
            <a:r>
              <a:rPr lang="fr-FR" baseline="0" dirty="0" smtClean="0"/>
              <a:t> 0.02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Note: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Générateur = apprend à générer une data plausible</a:t>
            </a:r>
          </a:p>
          <a:p>
            <a:pPr>
              <a:buFont typeface="Symbol"/>
              <a:buNone/>
            </a:pPr>
            <a:endParaRPr lang="fr-FR" baseline="0" dirty="0" smtClean="0"/>
          </a:p>
          <a:p>
            <a:pPr>
              <a:buFont typeface="Symbol"/>
              <a:buChar char="Þ"/>
            </a:pPr>
            <a:r>
              <a:rPr lang="fr-FR" baseline="0" dirty="0" smtClean="0"/>
              <a:t> Combiné habituellement avec </a:t>
            </a:r>
            <a:r>
              <a:rPr lang="fr-FR" baseline="0" dirty="0" err="1" smtClean="0"/>
              <a:t>Curiosity</a:t>
            </a:r>
            <a:endParaRPr lang="fr-FR" baseline="0" dirty="0" smtClean="0"/>
          </a:p>
          <a:p>
            <a:pPr>
              <a:buFont typeface="Symbol"/>
              <a:buChar char="Þ"/>
            </a:pPr>
            <a:endParaRPr lang="fr-FR" baseline="0" dirty="0" smtClean="0"/>
          </a:p>
          <a:p>
            <a:pPr>
              <a:buFont typeface="Symbol"/>
              <a:buNone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20</a:t>
            </a:fld>
            <a:endParaRPr lang="fr-FR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 typeface="Symbol"/>
              <a:buNone/>
            </a:pPr>
            <a:r>
              <a:rPr lang="fr-FR" baseline="0" dirty="0" smtClean="0"/>
              <a:t>BC:</a:t>
            </a:r>
          </a:p>
          <a:p>
            <a:r>
              <a:rPr lang="fr-FR" dirty="0" smtClean="0"/>
              <a:t>- Collecte un</a:t>
            </a:r>
            <a:r>
              <a:rPr lang="fr-FR" b="1" dirty="0" smtClean="0"/>
              <a:t> ensemble de démonstration d’un expert</a:t>
            </a:r>
            <a:r>
              <a:rPr lang="fr-FR" dirty="0" smtClean="0"/>
              <a:t> (</a:t>
            </a:r>
            <a:r>
              <a:rPr lang="fr-FR" b="1" dirty="0" smtClean="0"/>
              <a:t>τ</a:t>
            </a:r>
            <a:r>
              <a:rPr lang="fr-FR" dirty="0" smtClean="0"/>
              <a:t>* trajectoires).</a:t>
            </a:r>
          </a:p>
          <a:p>
            <a:r>
              <a:rPr lang="fr-FR" dirty="0" smtClean="0"/>
              <a:t>- Les pairs états-actions sont </a:t>
            </a:r>
            <a:r>
              <a:rPr lang="fr-FR" b="1" dirty="0" smtClean="0"/>
              <a:t>traitées comme indépendantes et identiquement distribuées. (s*</a:t>
            </a:r>
            <a:r>
              <a:rPr lang="fr-FR" b="1" baseline="-25000" dirty="0" smtClean="0"/>
              <a:t>0</a:t>
            </a:r>
            <a:r>
              <a:rPr lang="fr-FR" b="1" dirty="0" smtClean="0"/>
              <a:t>*,a*</a:t>
            </a:r>
            <a:r>
              <a:rPr lang="fr-FR" b="1" baseline="-25000" dirty="0" smtClean="0"/>
              <a:t>0</a:t>
            </a:r>
            <a:r>
              <a:rPr lang="fr-FR" b="1" dirty="0" smtClean="0"/>
              <a:t>), (s*</a:t>
            </a:r>
            <a:r>
              <a:rPr lang="fr-FR" b="1" baseline="-25000" dirty="0" smtClean="0"/>
              <a:t>1</a:t>
            </a:r>
            <a:r>
              <a:rPr lang="fr-FR" b="1" dirty="0" smtClean="0"/>
              <a:t>,a*</a:t>
            </a:r>
            <a:r>
              <a:rPr lang="fr-FR" b="1" baseline="-25000" dirty="0" smtClean="0"/>
              <a:t>1</a:t>
            </a:r>
            <a:r>
              <a:rPr lang="fr-FR" b="1" dirty="0" smtClean="0"/>
              <a:t>), …</a:t>
            </a:r>
            <a:endParaRPr lang="fr-FR" dirty="0" smtClean="0"/>
          </a:p>
          <a:p>
            <a:pPr>
              <a:buFontTx/>
              <a:buChar char="-"/>
            </a:pPr>
            <a:r>
              <a:rPr lang="fr-FR" b="1" dirty="0" smtClean="0"/>
              <a:t> L’agent entraîne</a:t>
            </a:r>
            <a:r>
              <a:rPr lang="fr-FR" dirty="0" smtClean="0"/>
              <a:t> sa politique </a:t>
            </a:r>
            <a:r>
              <a:rPr lang="fr-FR" b="1" dirty="0" err="1" smtClean="0"/>
              <a:t>π</a:t>
            </a:r>
            <a:r>
              <a:rPr lang="fr-FR" b="1" baseline="-25000" dirty="0" err="1" smtClean="0"/>
              <a:t>θ</a:t>
            </a:r>
            <a:r>
              <a:rPr lang="fr-FR" b="1" baseline="-25000" dirty="0" smtClean="0"/>
              <a:t> </a:t>
            </a:r>
            <a:r>
              <a:rPr lang="fr-FR" dirty="0" smtClean="0"/>
              <a:t>en utilisant l’</a:t>
            </a:r>
            <a:r>
              <a:rPr lang="fr-FR" b="1" dirty="0" smtClean="0"/>
              <a:t>apprentissage supervisée</a:t>
            </a:r>
            <a:r>
              <a:rPr lang="fr-FR" dirty="0" smtClean="0"/>
              <a:t> et en minimisant la fonction de coût</a:t>
            </a:r>
            <a:r>
              <a:rPr lang="fr-FR" b="1" dirty="0" smtClean="0"/>
              <a:t> L(a*, </a:t>
            </a:r>
            <a:r>
              <a:rPr lang="fr-FR" b="1" dirty="0" err="1" smtClean="0"/>
              <a:t>π</a:t>
            </a:r>
            <a:r>
              <a:rPr lang="fr-FR" b="1" baseline="-25000" dirty="0" err="1" smtClean="0"/>
              <a:t>θ</a:t>
            </a:r>
            <a:r>
              <a:rPr lang="fr-FR" b="1" dirty="0" smtClean="0"/>
              <a:t>(s))</a:t>
            </a:r>
            <a:endParaRPr lang="fr-FR" dirty="0" smtClean="0"/>
          </a:p>
          <a:p>
            <a:pPr>
              <a:buFontTx/>
              <a:buChar char="-"/>
            </a:pPr>
            <a:r>
              <a:rPr lang="fr-FR" baseline="0" dirty="0" smtClean="0"/>
              <a:t> Dans </a:t>
            </a:r>
            <a:r>
              <a:rPr lang="fr-FR" baseline="0" dirty="0" err="1" smtClean="0"/>
              <a:t>Unity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Behavior</a:t>
            </a:r>
            <a:r>
              <a:rPr lang="fr-FR" baseline="0" dirty="0" smtClean="0"/>
              <a:t> </a:t>
            </a:r>
            <a:r>
              <a:rPr lang="fr-FR" baseline="0" dirty="0" err="1" smtClean="0"/>
              <a:t>Cloning</a:t>
            </a:r>
            <a:r>
              <a:rPr lang="fr-FR" baseline="0" dirty="0" smtClean="0"/>
              <a:t> est une « </a:t>
            </a:r>
            <a:r>
              <a:rPr lang="fr-FR" baseline="0" dirty="0" err="1" smtClean="0"/>
              <a:t>Pre</a:t>
            </a:r>
            <a:r>
              <a:rPr lang="fr-FR" baseline="0" dirty="0" smtClean="0"/>
              <a:t>-Training Option » qui agit seulement au début de l’entraînement (150k premier </a:t>
            </a:r>
            <a:r>
              <a:rPr lang="fr-FR" baseline="0" dirty="0" err="1" smtClean="0"/>
              <a:t>steps</a:t>
            </a:r>
            <a:r>
              <a:rPr lang="fr-FR" baseline="0" dirty="0" smtClean="0"/>
              <a:t>) avec une certaine pondération par rapport à l’apprentissage par PPO (0,5)</a:t>
            </a:r>
          </a:p>
          <a:p>
            <a:pPr>
              <a:buFontTx/>
              <a:buChar char="-"/>
            </a:pPr>
            <a:endParaRPr lang="fr-FR" baseline="0" dirty="0" smtClean="0"/>
          </a:p>
          <a:p>
            <a:pPr>
              <a:buFontTx/>
              <a:buNone/>
            </a:pPr>
            <a:r>
              <a:rPr lang="fr-FR" baseline="0" dirty="0" smtClean="0"/>
              <a:t>Limites:</a:t>
            </a:r>
          </a:p>
          <a:p>
            <a:r>
              <a:rPr lang="fr-FR" dirty="0" smtClean="0"/>
              <a:t>- que les paires état-action </a:t>
            </a:r>
            <a:r>
              <a:rPr lang="fr-FR" dirty="0" err="1" smtClean="0"/>
              <a:t>i.i.d</a:t>
            </a:r>
            <a:r>
              <a:rPr lang="fr-FR" dirty="0" smtClean="0"/>
              <a:t>. . Or d’Apprentissage par Renforcement,</a:t>
            </a:r>
            <a:r>
              <a:rPr lang="fr-FR" baseline="0" dirty="0" smtClean="0"/>
              <a:t> « </a:t>
            </a:r>
            <a:r>
              <a:rPr lang="fr-FR" dirty="0" smtClean="0"/>
              <a:t>Markov </a:t>
            </a:r>
            <a:r>
              <a:rPr lang="fr-FR" dirty="0" err="1" smtClean="0"/>
              <a:t>Decisionnel</a:t>
            </a:r>
            <a:r>
              <a:rPr lang="fr-FR" dirty="0" smtClean="0"/>
              <a:t> </a:t>
            </a:r>
            <a:r>
              <a:rPr lang="fr-FR" dirty="0" err="1" smtClean="0"/>
              <a:t>Process</a:t>
            </a:r>
            <a:r>
              <a:rPr lang="fr-FR" baseline="0" dirty="0" smtClean="0"/>
              <a:t> »</a:t>
            </a:r>
            <a:r>
              <a:rPr lang="fr-FR" dirty="0" smtClean="0"/>
              <a:t>(MDP), ce qui veut dire que le choix d’effectuer une action dans un certain état implique l'état suivant. Cela casse donc l’hypothèse.</a:t>
            </a:r>
          </a:p>
          <a:p>
            <a:r>
              <a:rPr lang="fr-FR" dirty="0" smtClean="0"/>
              <a:t>- Si la démonstration de l’expert contient une erreur, ou qu’il n’y a pas de données pour une certaine situation, l’agent va échouer (mais va quand même </a:t>
            </a:r>
            <a:r>
              <a:rPr lang="fr-FR" dirty="0" err="1" smtClean="0"/>
              <a:t>apprendreau</a:t>
            </a:r>
            <a:r>
              <a:rPr lang="fr-FR" dirty="0" smtClean="0"/>
              <a:t> final avec PPO).</a:t>
            </a:r>
          </a:p>
          <a:p>
            <a:pPr>
              <a:buFontTx/>
              <a:buChar char="-"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="1" dirty="0" smtClean="0"/>
              <a:t>=&gt; </a:t>
            </a:r>
            <a:r>
              <a:rPr lang="fr-FR" dirty="0" smtClean="0"/>
              <a:t>3 modules ~</a:t>
            </a:r>
            <a:r>
              <a:rPr lang="fr-FR" baseline="0" dirty="0" smtClean="0"/>
              <a:t> </a:t>
            </a:r>
            <a:r>
              <a:rPr lang="fr-FR" dirty="0" smtClean="0"/>
              <a:t>limiter le temps d’entraînement en trouvant plus vite quels états donne ou amène</a:t>
            </a:r>
            <a:r>
              <a:rPr lang="fr-FR" baseline="0" dirty="0" smtClean="0"/>
              <a:t> une, </a:t>
            </a:r>
            <a:r>
              <a:rPr lang="fr-FR" dirty="0" smtClean="0"/>
              <a:t>au lieu de chercher comment apprendre pendant longtemps en début d'épisode</a:t>
            </a:r>
            <a:r>
              <a:rPr lang="fr-FR" baseline="0" dirty="0" smtClean="0"/>
              <a:t> en testant tous les états.</a:t>
            </a:r>
            <a:endParaRPr lang="fr-FR" dirty="0" smtClean="0"/>
          </a:p>
          <a:p>
            <a:pPr>
              <a:buFontTx/>
              <a:buChar char="-"/>
            </a:pPr>
            <a:endParaRPr lang="fr-FR" baseline="0" dirty="0" smtClean="0"/>
          </a:p>
          <a:p>
            <a:pPr>
              <a:buFont typeface="Symbol"/>
              <a:buNone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 lvl="2">
              <a:buFontTx/>
              <a:buNone/>
            </a:pPr>
            <a:endParaRPr lang="fr-FR" baseline="0" dirty="0" smtClean="0"/>
          </a:p>
          <a:p>
            <a:pPr>
              <a:buFontTx/>
              <a:buChar char="-"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21</a:t>
            </a:fld>
            <a:endParaRPr lang="fr-FR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baseline="0" dirty="0" smtClean="0"/>
              <a:t>BC+Gail+</a:t>
            </a:r>
            <a:r>
              <a:rPr lang="fr-FR" baseline="0" dirty="0" err="1" smtClean="0"/>
              <a:t>Curiosity</a:t>
            </a:r>
            <a:r>
              <a:rPr lang="fr-FR" baseline="0" dirty="0" smtClean="0"/>
              <a:t> </a:t>
            </a:r>
            <a:r>
              <a:rPr lang="fr-FR" baseline="0" dirty="0" err="1" smtClean="0"/>
              <a:t>ensure</a:t>
            </a:r>
            <a:r>
              <a:rPr lang="fr-FR" baseline="0" dirty="0" smtClean="0"/>
              <a:t> the convergence (</a:t>
            </a:r>
            <a:r>
              <a:rPr lang="fr-FR" baseline="0" dirty="0" err="1" smtClean="0"/>
              <a:t>with</a:t>
            </a:r>
            <a:r>
              <a:rPr lang="fr-FR" baseline="0" dirty="0" smtClean="0"/>
              <a:t> </a:t>
            </a:r>
            <a:r>
              <a:rPr lang="fr-FR" baseline="0" dirty="0" err="1" smtClean="0"/>
              <a:t>demonstration</a:t>
            </a:r>
            <a:r>
              <a:rPr lang="fr-FR" baseline="0" dirty="0" smtClean="0"/>
              <a:t>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recorded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for scenario 2 : “</a:t>
            </a:r>
            <a:r>
              <a:rPr lang="fr-FR" sz="11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BCScenario2FT.demo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“ = 6197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steps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- 49 </a:t>
            </a:r>
            <a:r>
              <a:rPr lang="fr-FR" sz="11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episodes</a:t>
            </a:r>
            <a:r>
              <a:rPr lang="fr-FR" sz="11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~</a:t>
            </a:r>
            <a:r>
              <a:rPr lang="fr-FR" sz="11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10 min)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sz="1100" b="0" i="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=&gt; Final 3 jours to 4h</a:t>
            </a:r>
            <a:endParaRPr lang="fr-FR" sz="1100" b="0" i="0" dirty="0" smtClean="0"/>
          </a:p>
          <a:p>
            <a:pPr>
              <a:buFontTx/>
              <a:buNone/>
            </a:pPr>
            <a:r>
              <a:rPr lang="fr-FR" baseline="0" dirty="0" smtClean="0"/>
              <a:t>!!! Limite de la démonstration pas exactement parfaite !!!</a:t>
            </a:r>
          </a:p>
          <a:p>
            <a:pPr>
              <a:buFontTx/>
              <a:buNone/>
            </a:pPr>
            <a:endParaRPr lang="fr-FR" baseline="0" dirty="0" smtClean="0"/>
          </a:p>
          <a:p>
            <a:pPr>
              <a:buFontTx/>
              <a:buNone/>
            </a:pPr>
            <a:r>
              <a:rPr lang="fr-FR" baseline="0" dirty="0" smtClean="0"/>
              <a:t>BC = mimique avec une </a:t>
            </a:r>
            <a:r>
              <a:rPr lang="fr-FR" baseline="0" dirty="0" err="1" smtClean="0"/>
              <a:t>proba</a:t>
            </a:r>
            <a:endParaRPr lang="fr-FR" baseline="0" dirty="0" smtClean="0"/>
          </a:p>
          <a:p>
            <a:pPr>
              <a:buFontTx/>
              <a:buNone/>
            </a:pPr>
            <a:r>
              <a:rPr lang="fr-FR" baseline="0" dirty="0" smtClean="0"/>
              <a:t>Imitation Learning = </a:t>
            </a:r>
            <a:r>
              <a:rPr lang="fr-FR" baseline="0" dirty="0" err="1" smtClean="0"/>
              <a:t>inject</a:t>
            </a:r>
            <a:r>
              <a:rPr lang="fr-FR" baseline="0" dirty="0" smtClean="0"/>
              <a:t> les data et s’entraîner</a:t>
            </a:r>
          </a:p>
          <a:p>
            <a:pPr>
              <a:buFontTx/>
              <a:buNone/>
            </a:pPr>
            <a:r>
              <a:rPr lang="fr-FR" baseline="0" dirty="0" err="1" smtClean="0"/>
              <a:t>Curiosity</a:t>
            </a:r>
            <a:r>
              <a:rPr lang="fr-FR" baseline="0" dirty="0" smtClean="0"/>
              <a:t> = explore +</a:t>
            </a:r>
          </a:p>
          <a:p>
            <a:pPr>
              <a:buFontTx/>
              <a:buNone/>
            </a:pPr>
            <a:endParaRPr lang="fr-FR" baseline="0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22</a:t>
            </a:fld>
            <a:endParaRPr lang="fr-FR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Sans</a:t>
            </a:r>
            <a:r>
              <a:rPr lang="fr-FR" baseline="0" dirty="0" smtClean="0"/>
              <a:t> rien ça marche pas</a:t>
            </a:r>
          </a:p>
          <a:p>
            <a:pPr>
              <a:buFontTx/>
              <a:buNone/>
            </a:pPr>
            <a:r>
              <a:rPr lang="fr-FR" baseline="0" dirty="0" smtClean="0"/>
              <a:t>Avec penalty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ça marche super doucement pour scenario 1</a:t>
            </a:r>
          </a:p>
          <a:p>
            <a:pPr>
              <a:buFontTx/>
              <a:buNone/>
            </a:pPr>
            <a:r>
              <a:rPr lang="fr-FR" baseline="0" dirty="0" smtClean="0"/>
              <a:t>Scenario 2 combine optimisation ça marche en bien en 4h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Dans le cas d’un comportement très compliqué ce </a:t>
            </a:r>
            <a:r>
              <a:rPr lang="fr-FR" dirty="0" err="1" smtClean="0"/>
              <a:t>seraint</a:t>
            </a:r>
            <a:r>
              <a:rPr lang="fr-FR" baseline="0" dirty="0" smtClean="0"/>
              <a:t> intéressant de combiner un BC pour chaque partie du Curriculum Learning pour réduire le temps d’entraînement de chaque étape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23</a:t>
            </a:fld>
            <a:endParaRPr lang="fr-FR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Sans</a:t>
            </a:r>
            <a:r>
              <a:rPr lang="fr-FR" baseline="0" dirty="0" smtClean="0"/>
              <a:t> rien ça marche pas</a:t>
            </a:r>
          </a:p>
          <a:p>
            <a:pPr>
              <a:buFontTx/>
              <a:buNone/>
            </a:pPr>
            <a:r>
              <a:rPr lang="fr-FR" baseline="0" dirty="0" smtClean="0"/>
              <a:t>Avec penalty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ça marche super doucement pour scenario 1</a:t>
            </a:r>
          </a:p>
          <a:p>
            <a:pPr>
              <a:buFontTx/>
              <a:buNone/>
            </a:pPr>
            <a:r>
              <a:rPr lang="fr-FR" baseline="0" dirty="0" smtClean="0"/>
              <a:t>Scenario 2 combine optimisation ça marche en bien en 4h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Dans le cas d’un comportement très compliqué ce </a:t>
            </a:r>
            <a:r>
              <a:rPr lang="fr-FR" dirty="0" err="1" smtClean="0"/>
              <a:t>seraint</a:t>
            </a:r>
            <a:r>
              <a:rPr lang="fr-FR" baseline="0" dirty="0" smtClean="0"/>
              <a:t> intéressant de combiner un BC pour chaque partie du Curriculum Learning pour réduire le temps d’entraînement de chaque étape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24</a:t>
            </a:fld>
            <a:endParaRPr lang="fr-FR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Sans</a:t>
            </a:r>
            <a:r>
              <a:rPr lang="fr-FR" baseline="0" dirty="0" smtClean="0"/>
              <a:t> rien ça marche pas</a:t>
            </a:r>
          </a:p>
          <a:p>
            <a:pPr>
              <a:buFontTx/>
              <a:buNone/>
            </a:pPr>
            <a:r>
              <a:rPr lang="fr-FR" baseline="0" dirty="0" smtClean="0"/>
              <a:t>Avec penalty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ça marche super doucement pour scenario 1</a:t>
            </a:r>
          </a:p>
          <a:p>
            <a:pPr>
              <a:buFontTx/>
              <a:buNone/>
            </a:pPr>
            <a:r>
              <a:rPr lang="fr-FR" baseline="0" dirty="0" smtClean="0"/>
              <a:t>Scenario 2 combine optimisation ça marche en bien en 4h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Dans le cas d’un comportement très compliqué ce </a:t>
            </a:r>
            <a:r>
              <a:rPr lang="fr-FR" dirty="0" err="1" smtClean="0"/>
              <a:t>seraint</a:t>
            </a:r>
            <a:r>
              <a:rPr lang="fr-FR" baseline="0" dirty="0" smtClean="0"/>
              <a:t> intéressant de combiner un BC pour chaque partie du Curriculum Learning pour réduire le temps d’entraînement de chaque étape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25</a:t>
            </a:fld>
            <a:endParaRPr lang="fr-FR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Sans</a:t>
            </a:r>
            <a:r>
              <a:rPr lang="fr-FR" baseline="0" dirty="0" smtClean="0"/>
              <a:t> rien ça marche pas</a:t>
            </a:r>
          </a:p>
          <a:p>
            <a:pPr>
              <a:buFontTx/>
              <a:buNone/>
            </a:pPr>
            <a:r>
              <a:rPr lang="fr-FR" baseline="0" dirty="0" smtClean="0"/>
              <a:t>Avec penalty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ça marche super doucement pour scenario 1</a:t>
            </a:r>
          </a:p>
          <a:p>
            <a:pPr>
              <a:buFontTx/>
              <a:buNone/>
            </a:pPr>
            <a:r>
              <a:rPr lang="fr-FR" baseline="0" dirty="0" smtClean="0"/>
              <a:t>Scenario 2 combine optimisation ça marche en bien en 4h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Dans le cas d’un comportement très compliqué ce </a:t>
            </a:r>
            <a:r>
              <a:rPr lang="fr-FR" dirty="0" err="1" smtClean="0"/>
              <a:t>seraint</a:t>
            </a:r>
            <a:r>
              <a:rPr lang="fr-FR" baseline="0" dirty="0" smtClean="0"/>
              <a:t> intéressant de combiner un BC pour chaque partie du Curriculum Learning pour réduire le temps d’entraînement de chaque étape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26</a:t>
            </a:fld>
            <a:endParaRPr lang="fr-FR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Sans</a:t>
            </a:r>
            <a:r>
              <a:rPr lang="fr-FR" baseline="0" dirty="0" smtClean="0"/>
              <a:t> rien ça marche pas</a:t>
            </a:r>
          </a:p>
          <a:p>
            <a:pPr>
              <a:buFontTx/>
              <a:buNone/>
            </a:pPr>
            <a:r>
              <a:rPr lang="fr-FR" baseline="0" dirty="0" smtClean="0"/>
              <a:t>Avec penalty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 ça marche super doucement pour scenario 1</a:t>
            </a:r>
          </a:p>
          <a:p>
            <a:pPr>
              <a:buFontTx/>
              <a:buNone/>
            </a:pPr>
            <a:r>
              <a:rPr lang="fr-FR" baseline="0" dirty="0" smtClean="0"/>
              <a:t>Scenario 2 combine optimisation ça marche en bien en 4h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Dans le cas d’un comportement très compliqué ce </a:t>
            </a:r>
            <a:r>
              <a:rPr lang="fr-FR" dirty="0" err="1" smtClean="0"/>
              <a:t>seraint</a:t>
            </a:r>
            <a:r>
              <a:rPr lang="fr-FR" baseline="0" dirty="0" smtClean="0"/>
              <a:t> intéressant de combiner un BC pour chaque partie du Curriculum Learning pour réduire le temps d’entraînement de chaque étape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27</a:t>
            </a:fld>
            <a:endParaRPr lang="fr-FR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dirty="0" smtClean="0"/>
              <a:t> PPO</a:t>
            </a:r>
            <a:r>
              <a:rPr lang="fr-FR" baseline="0" dirty="0" smtClean="0"/>
              <a:t> BC+GAIL+</a:t>
            </a:r>
            <a:r>
              <a:rPr lang="fr-FR" baseline="0" dirty="0" err="1" smtClean="0"/>
              <a:t>Curiosity</a:t>
            </a:r>
            <a:r>
              <a:rPr lang="fr-FR" baseline="0" dirty="0" smtClean="0"/>
              <a:t> + Curriculum </a:t>
            </a:r>
            <a:r>
              <a:rPr lang="fr-FR" baseline="0" dirty="0" err="1" smtClean="0"/>
              <a:t>Leanring</a:t>
            </a:r>
            <a:r>
              <a:rPr lang="fr-FR" baseline="0" dirty="0" smtClean="0"/>
              <a:t> un peu meilleur score mais mets plus de temps à converger (limite démo et </a:t>
            </a:r>
            <a:r>
              <a:rPr lang="fr-FR" baseline="0" dirty="0" err="1" smtClean="0"/>
              <a:t>proportionnal</a:t>
            </a:r>
            <a:r>
              <a:rPr lang="fr-FR" baseline="0" dirty="0" smtClean="0"/>
              <a:t> distance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)</a:t>
            </a:r>
          </a:p>
          <a:p>
            <a:pPr>
              <a:buFontTx/>
              <a:buChar char="-"/>
            </a:pPr>
            <a:r>
              <a:rPr lang="fr-FR" baseline="0" dirty="0" smtClean="0"/>
              <a:t> PPO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scratch laisse tourner la nuit ou pendant très longtemps et on aura un résultat presque équivalent sans rien à faire </a:t>
            </a:r>
            <a:r>
              <a:rPr lang="fr-FR" baseline="0" dirty="0" err="1" smtClean="0"/>
              <a:t>urant</a:t>
            </a:r>
            <a:r>
              <a:rPr lang="fr-FR" baseline="0" dirty="0" smtClean="0"/>
              <a:t> l’entraînement</a:t>
            </a:r>
          </a:p>
          <a:p>
            <a:pPr>
              <a:buFontTx/>
              <a:buChar char="-"/>
            </a:pPr>
            <a:r>
              <a:rPr lang="fr-FR" baseline="0" dirty="0" smtClean="0"/>
              <a:t> POCA </a:t>
            </a:r>
            <a:r>
              <a:rPr lang="fr-FR" baseline="0" dirty="0" err="1" smtClean="0"/>
              <a:t>from</a:t>
            </a:r>
            <a:r>
              <a:rPr lang="fr-FR" baseline="0" dirty="0" smtClean="0"/>
              <a:t> scratch </a:t>
            </a:r>
            <a:r>
              <a:rPr lang="fr-FR" baseline="0" dirty="0" err="1" smtClean="0"/>
              <a:t>parrait</a:t>
            </a:r>
            <a:r>
              <a:rPr lang="fr-FR" baseline="0" dirty="0" smtClean="0"/>
              <a:t> le mieux mais pas vraiment de doc ou de </a:t>
            </a:r>
            <a:r>
              <a:rPr lang="fr-FR" baseline="0" dirty="0" err="1" smtClean="0"/>
              <a:t>paper</a:t>
            </a:r>
            <a:endParaRPr lang="fr-FR" baseline="0" dirty="0" smtClean="0"/>
          </a:p>
          <a:p>
            <a:pPr>
              <a:buFontTx/>
              <a:buChar char="-"/>
            </a:pPr>
            <a:r>
              <a:rPr lang="fr-FR" baseline="0" dirty="0" smtClean="0"/>
              <a:t> </a:t>
            </a:r>
            <a:r>
              <a:rPr lang="fr-FR" dirty="0" smtClean="0"/>
              <a:t>POCA</a:t>
            </a:r>
            <a:r>
              <a:rPr lang="fr-FR" baseline="0" dirty="0" smtClean="0"/>
              <a:t> BC+GAIL+</a:t>
            </a:r>
            <a:r>
              <a:rPr lang="fr-FR" baseline="0" dirty="0" err="1" smtClean="0"/>
              <a:t>Curiosity</a:t>
            </a:r>
            <a:r>
              <a:rPr lang="fr-FR" baseline="0" dirty="0" smtClean="0"/>
              <a:t> + Curriculum </a:t>
            </a:r>
            <a:r>
              <a:rPr lang="fr-FR" baseline="0" dirty="0" err="1" smtClean="0"/>
              <a:t>Leanring</a:t>
            </a:r>
            <a:r>
              <a:rPr lang="fr-FR" baseline="0" dirty="0" smtClean="0"/>
              <a:t> ne converge pas dès le premier </a:t>
            </a:r>
            <a:r>
              <a:rPr lang="fr-FR" baseline="0" dirty="0" err="1" smtClean="0"/>
              <a:t>step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28</a:t>
            </a:fld>
            <a:endParaRPr lang="fr-FR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fr-FR" dirty="0" smtClean="0"/>
              <a:t> Model </a:t>
            </a:r>
            <a:r>
              <a:rPr lang="fr-FR" dirty="0" err="1" smtClean="0"/>
              <a:t>chosen</a:t>
            </a:r>
            <a:r>
              <a:rPr lang="fr-FR" dirty="0" smtClean="0"/>
              <a:t> réseau de </a:t>
            </a:r>
            <a:r>
              <a:rPr lang="fr-FR" dirty="0" err="1" smtClean="0"/>
              <a:t>neuronne</a:t>
            </a:r>
            <a:r>
              <a:rPr lang="fr-FR" dirty="0" smtClean="0"/>
              <a:t> avec BC+Gail+</a:t>
            </a:r>
            <a:r>
              <a:rPr lang="fr-FR" dirty="0" err="1" smtClean="0"/>
              <a:t>Curiosity</a:t>
            </a:r>
            <a:endParaRPr lang="fr-FR" dirty="0" smtClean="0"/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INPUT:</a:t>
            </a:r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heading</a:t>
            </a:r>
            <a:r>
              <a:rPr lang="fr-FR" dirty="0" smtClean="0"/>
              <a:t> of the kart </a:t>
            </a:r>
            <a:r>
              <a:rPr lang="fr-FR" dirty="0" err="1" smtClean="0"/>
              <a:t>normalized</a:t>
            </a:r>
            <a:r>
              <a:rPr lang="fr-FR" dirty="0" smtClean="0"/>
              <a:t> 			1 values</a:t>
            </a:r>
          </a:p>
          <a:p>
            <a:pPr>
              <a:buFontTx/>
              <a:buNone/>
            </a:pPr>
            <a:r>
              <a:rPr lang="fr-FR" dirty="0" smtClean="0"/>
              <a:t>- kart position </a:t>
            </a:r>
            <a:r>
              <a:rPr lang="fr-FR" dirty="0" err="1" smtClean="0"/>
              <a:t>normalized</a:t>
            </a:r>
            <a:r>
              <a:rPr lang="fr-FR" dirty="0" smtClean="0"/>
              <a:t>	(</a:t>
            </a:r>
            <a:r>
              <a:rPr lang="fr-FR" dirty="0" err="1" smtClean="0"/>
              <a:t>x,y,z</a:t>
            </a:r>
            <a:r>
              <a:rPr lang="fr-FR" dirty="0" smtClean="0"/>
              <a:t>)			3 values</a:t>
            </a:r>
          </a:p>
          <a:p>
            <a:pPr>
              <a:buFontTx/>
              <a:buNone/>
            </a:pPr>
            <a:r>
              <a:rPr lang="fr-FR" dirty="0" smtClean="0"/>
              <a:t>- parking </a:t>
            </a:r>
            <a:r>
              <a:rPr lang="fr-FR" dirty="0" err="1" smtClean="0"/>
              <a:t>target</a:t>
            </a:r>
            <a:r>
              <a:rPr lang="fr-FR" dirty="0" smtClean="0"/>
              <a:t> position </a:t>
            </a:r>
            <a:r>
              <a:rPr lang="fr-FR" dirty="0" err="1" smtClean="0"/>
              <a:t>normalized</a:t>
            </a:r>
            <a:r>
              <a:rPr lang="fr-FR" dirty="0" smtClean="0"/>
              <a:t>			3 values</a:t>
            </a:r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velocity</a:t>
            </a:r>
            <a:r>
              <a:rPr lang="fr-FR" dirty="0" smtClean="0"/>
              <a:t> x-axis </a:t>
            </a:r>
            <a:r>
              <a:rPr lang="fr-FR" dirty="0" err="1" smtClean="0"/>
              <a:t>normalized</a:t>
            </a:r>
            <a:r>
              <a:rPr lang="fr-FR" dirty="0" smtClean="0"/>
              <a:t>				1 values</a:t>
            </a:r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velocity</a:t>
            </a:r>
            <a:r>
              <a:rPr lang="fr-FR" dirty="0" smtClean="0"/>
              <a:t> z-axis </a:t>
            </a:r>
            <a:r>
              <a:rPr lang="fr-FR" dirty="0" err="1" smtClean="0"/>
              <a:t>normalized</a:t>
            </a:r>
            <a:r>
              <a:rPr lang="fr-FR" dirty="0" smtClean="0"/>
              <a:t>				1 values</a:t>
            </a:r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remaining</a:t>
            </a:r>
            <a:r>
              <a:rPr lang="fr-FR" dirty="0" smtClean="0"/>
              <a:t> distance </a:t>
            </a:r>
            <a:r>
              <a:rPr lang="fr-FR" dirty="0" err="1" smtClean="0"/>
              <a:t>between</a:t>
            </a:r>
            <a:r>
              <a:rPr lang="fr-FR" dirty="0" smtClean="0"/>
              <a:t> kart and parking </a:t>
            </a:r>
            <a:r>
              <a:rPr lang="fr-FR" dirty="0" err="1" smtClean="0"/>
              <a:t>normalized</a:t>
            </a:r>
            <a:r>
              <a:rPr lang="fr-FR" dirty="0" smtClean="0"/>
              <a:t> (</a:t>
            </a:r>
            <a:r>
              <a:rPr lang="fr-FR" dirty="0" err="1" smtClean="0"/>
              <a:t>x,y,z</a:t>
            </a:r>
            <a:r>
              <a:rPr lang="fr-FR" dirty="0" smtClean="0"/>
              <a:t>) 	3 values =&gt; 12 values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- RADAR (</a:t>
            </a:r>
            <a:r>
              <a:rPr lang="fr-FR" dirty="0" err="1" smtClean="0"/>
              <a:t>Raycasts</a:t>
            </a:r>
            <a:r>
              <a:rPr lang="fr-FR" dirty="0" smtClean="0"/>
              <a:t>), 9 rays, ±60°			54 values			</a:t>
            </a:r>
          </a:p>
          <a:p>
            <a:pPr>
              <a:buFontTx/>
              <a:buNone/>
            </a:pPr>
            <a:r>
              <a:rPr lang="fr-FR" dirty="0" smtClean="0"/>
              <a:t>(https://github.com/Unity-Technologies/ml-agents/blob/main/docs/Learning-Environment-Design-Agents.md#raycast-observations)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OUTPUT:</a:t>
            </a:r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Brake</a:t>
            </a: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- </a:t>
            </a:r>
            <a:r>
              <a:rPr lang="fr-FR" dirty="0" err="1" smtClean="0"/>
              <a:t>Steering</a:t>
            </a:r>
            <a:r>
              <a:rPr lang="fr-FR" dirty="0" smtClean="0"/>
              <a:t> Angle</a:t>
            </a:r>
          </a:p>
          <a:p>
            <a:pPr>
              <a:buFontTx/>
              <a:buNone/>
            </a:pPr>
            <a:r>
              <a:rPr lang="fr-FR" dirty="0" smtClean="0"/>
              <a:t>- Torque</a:t>
            </a:r>
          </a:p>
          <a:p>
            <a:pPr>
              <a:buFontTx/>
              <a:buNone/>
            </a:pPr>
            <a:r>
              <a:rPr lang="fr-FR" dirty="0" smtClean="0"/>
              <a:t>all </a:t>
            </a:r>
            <a:r>
              <a:rPr lang="fr-FR" dirty="0" err="1" smtClean="0"/>
              <a:t>continous</a:t>
            </a:r>
            <a:r>
              <a:rPr lang="fr-FR" dirty="0" smtClean="0"/>
              <a:t> values</a:t>
            </a:r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Ajouter la camera ou</a:t>
            </a:r>
            <a:r>
              <a:rPr lang="fr-FR" baseline="0" dirty="0" smtClean="0"/>
              <a:t> fusion donner ? Avec Carla</a:t>
            </a:r>
            <a:endParaRPr lang="fr-FR" dirty="0" smtClean="0"/>
          </a:p>
          <a:p>
            <a:pPr>
              <a:buFontTx/>
              <a:buNone/>
            </a:pPr>
            <a:endParaRPr lang="fr-FR" dirty="0" smtClean="0"/>
          </a:p>
          <a:p>
            <a:pPr>
              <a:buFontTx/>
              <a:buChar char="-"/>
            </a:pPr>
            <a:r>
              <a:rPr lang="fr-FR" baseline="0" dirty="0" err="1" smtClean="0"/>
              <a:t>Results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: \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\s-gaia\Avisto\Projets\000000872_-_KARlab\Résultats_UC3\Agent_Training\results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29</a:t>
            </a:fld>
            <a:endParaRPr lang="fr-FR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fr-FR" baseline="0" dirty="0" smtClean="0"/>
              <a:t>Juste zone de Parking</a:t>
            </a:r>
          </a:p>
          <a:p>
            <a:pPr marL="228600" indent="-228600">
              <a:buAutoNum type="arabicPeriod"/>
            </a:pPr>
            <a:r>
              <a:rPr lang="fr-FR" baseline="0" dirty="0" smtClean="0"/>
              <a:t>Ajout d’obstacle, sachant que dans la vrai vie peu de chance de rencontrer un obstacle</a:t>
            </a:r>
          </a:p>
          <a:p>
            <a:pPr marL="228600" indent="-228600">
              <a:buAutoNum type="arabicPeriod"/>
            </a:pPr>
            <a:r>
              <a:rPr lang="fr-FR" baseline="0" dirty="0" smtClean="0"/>
              <a:t>Gestion de la vitesse et arrêt complet du kart</a:t>
            </a:r>
          </a:p>
          <a:p>
            <a:pPr marL="228600" indent="-228600">
              <a:buAutoNum type="arabicPeriod"/>
            </a:pPr>
            <a:r>
              <a:rPr lang="fr-FR" baseline="0" dirty="0" smtClean="0"/>
              <a:t>Plusieurs kart ? Quelque chose qui peut être optimisé</a:t>
            </a:r>
          </a:p>
          <a:p>
            <a:pPr marL="228600" indent="-228600">
              <a:buAutoNum type="arabicPeriod"/>
            </a:pPr>
            <a:endParaRPr lang="fr-FR" baseline="0" dirty="0" smtClean="0"/>
          </a:p>
          <a:p>
            <a:pPr marL="228600" indent="-228600">
              <a:buAutoNum type="arabicPeriod"/>
            </a:pPr>
            <a:r>
              <a:rPr lang="fr-FR" baseline="0" dirty="0" smtClean="0"/>
              <a:t>Modélisation proche de la réalité et vérification avec les logs</a:t>
            </a:r>
            <a:endParaRPr lang="fr-FR" baseline="0" dirty="0" smtClean="0"/>
          </a:p>
          <a:p>
            <a:pPr marL="228600" indent="-228600">
              <a:buAutoNum type="arabicPeriod"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Par</a:t>
            </a:r>
            <a:r>
              <a:rPr lang="fr-FR" baseline="0" dirty="0" smtClean="0"/>
              <a:t> la suite </a:t>
            </a:r>
            <a:r>
              <a:rPr lang="fr-FR" dirty="0" smtClean="0"/>
              <a:t>3 acteurs majeurs doivent être optimisés</a:t>
            </a:r>
            <a:r>
              <a:rPr lang="fr-FR" baseline="0" dirty="0" smtClean="0"/>
              <a:t> car joue un rôle important </a:t>
            </a:r>
            <a:r>
              <a:rPr lang="fr-FR" dirty="0" smtClean="0"/>
              <a:t>dans un modèle de RL: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 </a:t>
            </a:r>
            <a:r>
              <a:rPr lang="fr-FR" baseline="0" dirty="0" smtClean="0"/>
              <a:t>Observations = INPUT ~ Etats</a:t>
            </a:r>
            <a:endParaRPr lang="fr-FR" dirty="0" smtClean="0"/>
          </a:p>
          <a:p>
            <a:pPr>
              <a:buFontTx/>
              <a:buChar char="-"/>
            </a:pPr>
            <a:r>
              <a:rPr lang="fr-FR" dirty="0" smtClean="0"/>
              <a:t> Fonction</a:t>
            </a:r>
            <a:r>
              <a:rPr lang="fr-FR" baseline="0" dirty="0" smtClean="0"/>
              <a:t> de récompense</a:t>
            </a:r>
          </a:p>
          <a:p>
            <a:pPr>
              <a:buFontTx/>
              <a:buChar char="-"/>
            </a:pPr>
            <a:r>
              <a:rPr lang="fr-FR" baseline="0" dirty="0" smtClean="0"/>
              <a:t> </a:t>
            </a:r>
            <a:r>
              <a:rPr lang="fr-FR" baseline="0" dirty="0" err="1" smtClean="0"/>
              <a:t>Hyperparamètres</a:t>
            </a:r>
            <a:endParaRPr lang="fr-FR" baseline="0" dirty="0" smtClean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3</a:t>
            </a:fld>
            <a:endParaRPr lang="fr-FR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baseline="0" dirty="0" smtClean="0"/>
              <a:t>=&gt; </a:t>
            </a:r>
            <a:r>
              <a:rPr lang="fr-FR" baseline="0" dirty="0" err="1" smtClean="0"/>
              <a:t>Results</a:t>
            </a:r>
            <a:r>
              <a:rPr lang="fr-FR" baseline="0" dirty="0" smtClean="0"/>
              <a:t> </a:t>
            </a:r>
            <a:r>
              <a:rPr lang="fr-FR" baseline="0" dirty="0" err="1" smtClean="0"/>
              <a:t>here</a:t>
            </a:r>
            <a:r>
              <a:rPr lang="fr-FR" baseline="0" dirty="0" smtClean="0"/>
              <a:t>: \</a:t>
            </a:r>
            <a:r>
              <a:rPr lang="fr-FR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\s-gaia\Avisto\Projets\000000872_-_KARlab\Résultats_UC3\Agent_Training\results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30</a:t>
            </a:fld>
            <a:endParaRPr lang="fr-FR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None/>
            </a:pPr>
            <a:r>
              <a:rPr lang="fr-FR" dirty="0" smtClean="0"/>
              <a:t>Multi-Agent, on voit qu’il y a quelque</a:t>
            </a:r>
            <a:r>
              <a:rPr lang="fr-FR" baseline="0" dirty="0" smtClean="0"/>
              <a:t> chose qui fonctionne mais ELO pas très significatif</a:t>
            </a: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31</a:t>
            </a:fld>
            <a:endParaRPr lang="fr-FR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None/>
            </a:pPr>
            <a:r>
              <a:rPr lang="fr-FR" dirty="0" smtClean="0"/>
              <a:t>1.</a:t>
            </a:r>
          </a:p>
          <a:p>
            <a:pPr marL="228600" indent="-228600">
              <a:buNone/>
            </a:pPr>
            <a:r>
              <a:rPr lang="fr-FR" dirty="0" smtClean="0"/>
              <a:t>- Observation</a:t>
            </a:r>
            <a:r>
              <a:rPr lang="fr-FR" baseline="0" dirty="0" smtClean="0"/>
              <a:t> = </a:t>
            </a:r>
            <a:r>
              <a:rPr lang="fr-FR" dirty="0" smtClean="0"/>
              <a:t>Cap ; Position ; Vitesse x et z ; Parking Target</a:t>
            </a:r>
          </a:p>
          <a:p>
            <a:pPr marL="228600" indent="-228600">
              <a:buNone/>
            </a:pPr>
            <a:r>
              <a:rPr lang="fr-FR" dirty="0" smtClean="0"/>
              <a:t>- </a:t>
            </a:r>
            <a:r>
              <a:rPr lang="fr-FR" dirty="0" err="1" smtClean="0"/>
              <a:t>Reward</a:t>
            </a:r>
            <a:r>
              <a:rPr lang="fr-FR" dirty="0" smtClean="0"/>
              <a:t> = +1 et -1 avec </a:t>
            </a:r>
            <a:r>
              <a:rPr lang="fr-FR" dirty="0" err="1" smtClean="0"/>
              <a:t>existantial</a:t>
            </a:r>
            <a:r>
              <a:rPr lang="fr-FR" baseline="0" dirty="0" smtClean="0"/>
              <a:t> penalty</a:t>
            </a:r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 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Circle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 marL="228600" indent="-228600">
              <a:buNone/>
            </a:pPr>
            <a:r>
              <a:rPr lang="fr-FR" dirty="0" smtClean="0"/>
              <a:t>2. </a:t>
            </a:r>
          </a:p>
          <a:p>
            <a:pPr marL="228600" indent="-228600">
              <a:buNone/>
            </a:pPr>
            <a:r>
              <a:rPr lang="fr-FR" dirty="0" smtClean="0"/>
              <a:t>- Observation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normalized</a:t>
            </a:r>
            <a:r>
              <a:rPr lang="fr-FR" baseline="0" dirty="0" smtClean="0"/>
              <a:t> = </a:t>
            </a:r>
            <a:r>
              <a:rPr lang="fr-FR" dirty="0" smtClean="0"/>
              <a:t>Cap ; Position ; Vitesse x et z ; Parking Target</a:t>
            </a:r>
          </a:p>
          <a:p>
            <a:pPr marL="228600" indent="-228600">
              <a:buNone/>
            </a:pPr>
            <a:r>
              <a:rPr lang="fr-FR" dirty="0" smtClean="0"/>
              <a:t>- </a:t>
            </a:r>
            <a:r>
              <a:rPr lang="fr-FR" dirty="0" err="1" smtClean="0"/>
              <a:t>Reward</a:t>
            </a:r>
            <a:r>
              <a:rPr lang="fr-FR" dirty="0" smtClean="0"/>
              <a:t> = +1 et -1 avec </a:t>
            </a:r>
            <a:r>
              <a:rPr lang="fr-FR" dirty="0" err="1" smtClean="0"/>
              <a:t>existantial</a:t>
            </a:r>
            <a:r>
              <a:rPr lang="fr-FR" baseline="0" dirty="0" smtClean="0"/>
              <a:t> penalty + -0.001 si </a:t>
            </a:r>
            <a:r>
              <a:rPr lang="fr-FR" baseline="0" dirty="0" err="1" smtClean="0"/>
              <a:t>turn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backward</a:t>
            </a:r>
            <a:r>
              <a:rPr lang="fr-FR" baseline="0" dirty="0" smtClean="0"/>
              <a:t> + 0.1 si garé correctement</a:t>
            </a:r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 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alignment</a:t>
            </a:r>
            <a:endParaRPr lang="fr-FR" dirty="0" smtClean="0"/>
          </a:p>
          <a:p>
            <a:pPr>
              <a:buFont typeface="Symbol"/>
              <a:buChar char="Þ"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3. 8 Agents sur PC</a:t>
            </a:r>
            <a:r>
              <a:rPr lang="fr-FR" baseline="0" dirty="0" smtClean="0"/>
              <a:t> perso 4h30 puis 32 Agent sur PC labo 1h50 puis 256 sur PC labo 1h30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Char char="Þ"/>
              <a:tabLst/>
              <a:defRPr/>
            </a:pPr>
            <a:r>
              <a:rPr lang="fr-FR" dirty="0" smtClean="0"/>
              <a:t>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alignment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None/>
              <a:tabLst/>
              <a:defRPr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err="1" smtClean="0"/>
              <a:t>Results</a:t>
            </a:r>
            <a:r>
              <a:rPr lang="fr-FR" dirty="0" smtClean="0"/>
              <a:t> </a:t>
            </a:r>
          </a:p>
          <a:p>
            <a:pPr>
              <a:buFont typeface="Symbol"/>
              <a:buNone/>
            </a:pPr>
            <a:r>
              <a:rPr lang="fr-FR" dirty="0" smtClean="0"/>
              <a:t>Car Agent Car simple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</a:t>
            </a:r>
            <a:r>
              <a:rPr lang="fr-FR" dirty="0" err="1" smtClean="0"/>
              <a:t>CarAgentSimple</a:t>
            </a:r>
            <a:r>
              <a:rPr lang="fr-FR" dirty="0" smtClean="0"/>
              <a:t>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Car Agent Car scenario</a:t>
            </a:r>
            <a:r>
              <a:rPr lang="fr-FR" baseline="0" dirty="0" smtClean="0"/>
              <a:t>1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\CarAgentScenario1\Config\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Car Agent Car scenario</a:t>
            </a:r>
            <a:r>
              <a:rPr lang="fr-FR" baseline="0" dirty="0" smtClean="0"/>
              <a:t>2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\CarAgentScenario1\Config\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baseline="0" dirty="0" smtClean="0"/>
          </a:p>
          <a:p>
            <a:r>
              <a:rPr lang="fr-FR" baseline="0" dirty="0" smtClean="0"/>
              <a:t>- Normalisé et pas normalisé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4</a:t>
            </a:fld>
            <a:endParaRPr lang="fr-FR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marL="228600" indent="-228600">
              <a:buNone/>
            </a:pPr>
            <a:r>
              <a:rPr lang="fr-FR" dirty="0" smtClean="0"/>
              <a:t>1.</a:t>
            </a:r>
          </a:p>
          <a:p>
            <a:pPr marL="228600" indent="-228600">
              <a:buNone/>
            </a:pPr>
            <a:r>
              <a:rPr lang="fr-FR" dirty="0" smtClean="0"/>
              <a:t>- Observation</a:t>
            </a:r>
            <a:r>
              <a:rPr lang="fr-FR" baseline="0" dirty="0" smtClean="0"/>
              <a:t> = </a:t>
            </a:r>
            <a:r>
              <a:rPr lang="fr-FR" dirty="0" smtClean="0"/>
              <a:t>Cap ; Position ; Vitesse x et z ; Parking Target</a:t>
            </a:r>
          </a:p>
          <a:p>
            <a:pPr marL="228600" indent="-228600">
              <a:buNone/>
            </a:pPr>
            <a:r>
              <a:rPr lang="fr-FR" dirty="0" smtClean="0"/>
              <a:t>- </a:t>
            </a:r>
            <a:r>
              <a:rPr lang="fr-FR" dirty="0" err="1" smtClean="0"/>
              <a:t>Reward</a:t>
            </a:r>
            <a:r>
              <a:rPr lang="fr-FR" dirty="0" smtClean="0"/>
              <a:t> = +1 et -1 avec </a:t>
            </a:r>
            <a:r>
              <a:rPr lang="fr-FR" dirty="0" err="1" smtClean="0"/>
              <a:t>existantial</a:t>
            </a:r>
            <a:r>
              <a:rPr lang="fr-FR" baseline="0" dirty="0" smtClean="0"/>
              <a:t> penalty</a:t>
            </a:r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 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making</a:t>
            </a:r>
            <a:r>
              <a:rPr lang="fr-FR" dirty="0" smtClean="0"/>
              <a:t> </a:t>
            </a:r>
            <a:r>
              <a:rPr lang="fr-FR" dirty="0" err="1" smtClean="0"/>
              <a:t>Circle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 marL="228600" indent="-228600">
              <a:buNone/>
            </a:pPr>
            <a:r>
              <a:rPr lang="fr-FR" dirty="0" smtClean="0"/>
              <a:t>2. </a:t>
            </a:r>
          </a:p>
          <a:p>
            <a:pPr marL="228600" indent="-228600">
              <a:buNone/>
            </a:pPr>
            <a:r>
              <a:rPr lang="fr-FR" dirty="0" smtClean="0"/>
              <a:t>- Observation</a:t>
            </a:r>
            <a:r>
              <a:rPr lang="fr-FR" baseline="0" dirty="0" smtClean="0"/>
              <a:t> </a:t>
            </a:r>
            <a:r>
              <a:rPr lang="fr-FR" baseline="0" dirty="0" err="1" smtClean="0"/>
              <a:t>normalized</a:t>
            </a:r>
            <a:r>
              <a:rPr lang="fr-FR" baseline="0" dirty="0" smtClean="0"/>
              <a:t> = </a:t>
            </a:r>
            <a:r>
              <a:rPr lang="fr-FR" dirty="0" smtClean="0"/>
              <a:t>Cap ; Position ; Vitesse x et z ; Parking Target</a:t>
            </a:r>
          </a:p>
          <a:p>
            <a:pPr marL="228600" indent="-228600">
              <a:buNone/>
            </a:pPr>
            <a:r>
              <a:rPr lang="fr-FR" dirty="0" smtClean="0"/>
              <a:t>- </a:t>
            </a:r>
            <a:r>
              <a:rPr lang="fr-FR" dirty="0" err="1" smtClean="0"/>
              <a:t>Reward</a:t>
            </a:r>
            <a:r>
              <a:rPr lang="fr-FR" dirty="0" smtClean="0"/>
              <a:t> = +1 et -1 avec </a:t>
            </a:r>
            <a:r>
              <a:rPr lang="fr-FR" dirty="0" err="1" smtClean="0"/>
              <a:t>existantial</a:t>
            </a:r>
            <a:r>
              <a:rPr lang="fr-FR" baseline="0" dirty="0" smtClean="0"/>
              <a:t> penalty + -0.001 si </a:t>
            </a:r>
            <a:r>
              <a:rPr lang="fr-FR" baseline="0" dirty="0" err="1" smtClean="0"/>
              <a:t>turn</a:t>
            </a:r>
            <a:r>
              <a:rPr lang="fr-FR" baseline="0" dirty="0" smtClean="0"/>
              <a:t> or </a:t>
            </a:r>
            <a:r>
              <a:rPr lang="fr-FR" baseline="0" dirty="0" err="1" smtClean="0"/>
              <a:t>backward</a:t>
            </a:r>
            <a:r>
              <a:rPr lang="fr-FR" baseline="0" dirty="0" smtClean="0"/>
              <a:t> + 0.1 si garé correctement</a:t>
            </a:r>
            <a:endParaRPr lang="fr-FR" dirty="0" smtClean="0"/>
          </a:p>
          <a:p>
            <a:pPr>
              <a:buFont typeface="Symbol"/>
              <a:buChar char="Þ"/>
            </a:pPr>
            <a:r>
              <a:rPr lang="fr-FR" dirty="0" smtClean="0"/>
              <a:t> 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alignment</a:t>
            </a:r>
            <a:endParaRPr lang="fr-FR" dirty="0" smtClean="0"/>
          </a:p>
          <a:p>
            <a:pPr>
              <a:buFont typeface="Symbol"/>
              <a:buChar char="Þ"/>
            </a:pP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None/>
              <a:tabLst/>
              <a:defRPr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3. 8 Agents sur PC</a:t>
            </a:r>
            <a:r>
              <a:rPr lang="fr-FR" baseline="0" dirty="0" smtClean="0"/>
              <a:t> perso 4h30 puis 32 Agent sur PC labo 1h50 puis 256 sur PC labo 1h30</a:t>
            </a:r>
            <a:endParaRPr lang="fr-FR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Symbol"/>
              <a:buChar char="Þ"/>
              <a:tabLst/>
              <a:defRPr/>
            </a:pPr>
            <a:r>
              <a:rPr lang="fr-FR" dirty="0" smtClean="0"/>
              <a:t>Agent </a:t>
            </a:r>
            <a:r>
              <a:rPr lang="fr-FR" dirty="0" err="1" smtClean="0"/>
              <a:t>is</a:t>
            </a:r>
            <a:r>
              <a:rPr lang="fr-FR" dirty="0" smtClean="0"/>
              <a:t> parking </a:t>
            </a:r>
            <a:r>
              <a:rPr lang="fr-FR" dirty="0" err="1" smtClean="0"/>
              <a:t>without</a:t>
            </a:r>
            <a:r>
              <a:rPr lang="fr-FR" dirty="0" smtClean="0"/>
              <a:t> </a:t>
            </a:r>
            <a:r>
              <a:rPr lang="fr-FR" dirty="0" err="1" smtClean="0"/>
              <a:t>alignment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err="1" smtClean="0"/>
              <a:t>Results</a:t>
            </a:r>
            <a:r>
              <a:rPr lang="fr-FR" dirty="0" smtClean="0"/>
              <a:t> </a:t>
            </a:r>
          </a:p>
          <a:p>
            <a:pPr>
              <a:buFont typeface="Symbol"/>
              <a:buNone/>
            </a:pPr>
            <a:r>
              <a:rPr lang="fr-FR" dirty="0" smtClean="0"/>
              <a:t>Car Agent Car simple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</a:t>
            </a:r>
            <a:r>
              <a:rPr lang="fr-FR" dirty="0" err="1" smtClean="0"/>
              <a:t>CarAgentSimple</a:t>
            </a:r>
            <a:r>
              <a:rPr lang="fr-FR" dirty="0" smtClean="0"/>
              <a:t>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Car Agent Car scenario</a:t>
            </a:r>
            <a:r>
              <a:rPr lang="fr-FR" baseline="0" dirty="0" smtClean="0"/>
              <a:t>1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\CarAgentScenario1\Config\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r>
              <a:rPr lang="fr-FR" dirty="0" smtClean="0"/>
              <a:t>Car Agent Car scenario</a:t>
            </a:r>
            <a:r>
              <a:rPr lang="fr-FR" baseline="0" dirty="0" smtClean="0"/>
              <a:t>2</a:t>
            </a:r>
          </a:p>
          <a:p>
            <a:pPr>
              <a:buFont typeface="Symbol"/>
              <a:buNone/>
            </a:pPr>
            <a:r>
              <a:rPr lang="fr-FR" dirty="0" err="1" smtClean="0"/>
              <a:t>Assets</a:t>
            </a:r>
            <a:r>
              <a:rPr lang="fr-FR" dirty="0" smtClean="0"/>
              <a:t>\ML-Agents\</a:t>
            </a:r>
            <a:r>
              <a:rPr lang="fr-FR" dirty="0" err="1" smtClean="0"/>
              <a:t>Examples</a:t>
            </a:r>
            <a:r>
              <a:rPr lang="fr-FR" dirty="0" smtClean="0"/>
              <a:t>\CarAgentScenario1\Config\</a:t>
            </a:r>
            <a:r>
              <a:rPr lang="fr-FR" dirty="0" err="1" smtClean="0"/>
              <a:t>results</a:t>
            </a: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pPr>
              <a:buFont typeface="Symbol"/>
              <a:buNone/>
            </a:pPr>
            <a:endParaRPr lang="fr-FR" dirty="0" smtClean="0"/>
          </a:p>
          <a:p>
            <a:r>
              <a:rPr lang="fr-FR" dirty="0" err="1" smtClean="0"/>
              <a:t>Preciser</a:t>
            </a:r>
            <a:r>
              <a:rPr lang="fr-FR" dirty="0" smtClean="0"/>
              <a:t> sur quel scénario le</a:t>
            </a:r>
            <a:r>
              <a:rPr lang="fr-FR" baseline="0" dirty="0" smtClean="0"/>
              <a:t> modèle a été </a:t>
            </a:r>
            <a:r>
              <a:rPr lang="fr-FR" baseline="0" dirty="0" err="1" smtClean="0"/>
              <a:t>tuné</a:t>
            </a:r>
            <a:endParaRPr lang="fr-FR" baseline="0" dirty="0" smtClean="0"/>
          </a:p>
          <a:p>
            <a:r>
              <a:rPr lang="fr-FR" baseline="0" dirty="0" smtClean="0"/>
              <a:t>- Normalisé et pas normalisé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5</a:t>
            </a:fld>
            <a:endParaRPr lang="fr-FR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Agent </a:t>
            </a:r>
            <a:r>
              <a:rPr lang="fr-FR" dirty="0" err="1" smtClean="0"/>
              <a:t>number</a:t>
            </a:r>
            <a:r>
              <a:rPr lang="fr-FR" dirty="0" smtClean="0"/>
              <a:t> in </a:t>
            </a:r>
            <a:r>
              <a:rPr lang="fr-FR" dirty="0" err="1" smtClean="0"/>
              <a:t>parallele</a:t>
            </a:r>
            <a:r>
              <a:rPr lang="fr-FR" dirty="0" smtClean="0"/>
              <a:t> 8 sur mon PC, 32 et 256 sur le pc du labo</a:t>
            </a:r>
          </a:p>
          <a:p>
            <a:endParaRPr lang="fr-FR" baseline="0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6</a:t>
            </a:fld>
            <a:endParaRPr lang="fr-FR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>
              <a:buFontTx/>
              <a:buChar char="-"/>
            </a:pPr>
            <a:r>
              <a:rPr lang="fr-FR" baseline="0" dirty="0" smtClean="0"/>
              <a:t> Simulation prend du temps</a:t>
            </a:r>
          </a:p>
          <a:p>
            <a:pPr>
              <a:buFontTx/>
              <a:buChar char="-"/>
            </a:pPr>
            <a:r>
              <a:rPr lang="fr-FR" baseline="0" dirty="0" smtClean="0"/>
              <a:t> Comportement assez complexe</a:t>
            </a:r>
          </a:p>
          <a:p>
            <a:pPr>
              <a:buFontTx/>
              <a:buChar char="-"/>
            </a:pPr>
            <a:r>
              <a:rPr lang="fr-FR" baseline="0" dirty="0" smtClean="0"/>
              <a:t> Beaucoup </a:t>
            </a:r>
            <a:r>
              <a:rPr lang="fr-FR" baseline="0" dirty="0" err="1" smtClean="0"/>
              <a:t>tuning</a:t>
            </a:r>
            <a:r>
              <a:rPr lang="fr-FR" baseline="0" dirty="0" smtClean="0"/>
              <a:t> à réaliser: Observations=Etats=Inputs, </a:t>
            </a:r>
            <a:r>
              <a:rPr lang="fr-FR" baseline="0" dirty="0" err="1" smtClean="0"/>
              <a:t>Reward</a:t>
            </a:r>
            <a:r>
              <a:rPr lang="fr-FR" baseline="0" dirty="0" smtClean="0"/>
              <a:t>, </a:t>
            </a:r>
            <a:r>
              <a:rPr lang="fr-FR" baseline="0" dirty="0" err="1" smtClean="0"/>
              <a:t>Hyperparamètres</a:t>
            </a:r>
            <a:endParaRPr lang="fr-FR" dirty="0" smtClean="0"/>
          </a:p>
          <a:p>
            <a:pPr>
              <a:buFontTx/>
              <a:buNone/>
            </a:pPr>
            <a:r>
              <a:rPr lang="fr-FR" dirty="0" smtClean="0"/>
              <a:t>=&gt; Modèle</a:t>
            </a:r>
            <a:r>
              <a:rPr lang="fr-FR" baseline="0" dirty="0" smtClean="0"/>
              <a:t> simple pour </a:t>
            </a:r>
            <a:r>
              <a:rPr lang="fr-FR" baseline="0" dirty="0" err="1" smtClean="0"/>
              <a:t>tuning</a:t>
            </a:r>
            <a:r>
              <a:rPr lang="fr-FR" baseline="0" dirty="0" smtClean="0"/>
              <a:t>: «  L’agent démarre depuis la même position à 5m devant la place de parking »</a:t>
            </a:r>
            <a:endParaRPr lang="fr-FR" dirty="0" smtClean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7</a:t>
            </a:fld>
            <a:endParaRPr lang="fr-FR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fr-FR" baseline="0" dirty="0" smtClean="0"/>
              <a:t>Plusieurs </a:t>
            </a:r>
            <a:r>
              <a:rPr lang="fr-FR" baseline="0" dirty="0" err="1" smtClean="0"/>
              <a:t>algos</a:t>
            </a:r>
            <a:r>
              <a:rPr lang="fr-FR" baseline="0" dirty="0" smtClean="0"/>
              <a:t> de l’état de l’art disponibles:</a:t>
            </a:r>
          </a:p>
          <a:p>
            <a:pPr marL="228600" indent="-228600">
              <a:buFontTx/>
              <a:buChar char="-"/>
            </a:pPr>
            <a:r>
              <a:rPr lang="fr-FR" baseline="0" dirty="0" smtClean="0"/>
              <a:t>PPO Stable et temps de convergence correct</a:t>
            </a:r>
          </a:p>
          <a:p>
            <a:pPr marL="228600" indent="-228600">
              <a:buFontTx/>
              <a:buChar char="-"/>
            </a:pPr>
            <a:r>
              <a:rPr lang="fr-FR" baseline="0" dirty="0" smtClean="0"/>
              <a:t>POCA = </a:t>
            </a:r>
            <a:r>
              <a:rPr lang="fr-FR" baseline="0" dirty="0" err="1" smtClean="0"/>
              <a:t>Ppo</a:t>
            </a:r>
            <a:r>
              <a:rPr lang="fr-FR" baseline="0" dirty="0" smtClean="0"/>
              <a:t> multi agent coopération similaire voir amélioré mais pas de doc car développé par l’</a:t>
            </a:r>
            <a:r>
              <a:rPr lang="fr-FR" baseline="0" dirty="0" err="1" smtClean="0"/>
              <a:t>equipe</a:t>
            </a:r>
            <a:r>
              <a:rPr lang="fr-FR" baseline="0" dirty="0" smtClean="0"/>
              <a:t> de </a:t>
            </a:r>
            <a:r>
              <a:rPr lang="fr-FR" baseline="0" dirty="0" err="1" smtClean="0"/>
              <a:t>dev</a:t>
            </a:r>
            <a:r>
              <a:rPr lang="fr-FR" baseline="0" dirty="0" smtClean="0"/>
              <a:t> du plugin</a:t>
            </a:r>
          </a:p>
          <a:p>
            <a:pPr marL="228600" indent="-228600">
              <a:buFontTx/>
              <a:buChar char="-"/>
            </a:pPr>
            <a:r>
              <a:rPr lang="fr-FR" baseline="0" dirty="0" smtClean="0"/>
              <a:t>SAC convergence plus longue et temps de calcul (~12 fois plus long)</a:t>
            </a:r>
          </a:p>
          <a:p>
            <a:pPr marL="228600" indent="-228600">
              <a:buAutoNum type="arabicPeriod"/>
            </a:pPr>
            <a:endParaRPr lang="fr-FR" dirty="0" smtClean="0"/>
          </a:p>
          <a:p>
            <a:endParaRPr lang="fr-FR" dirty="0" smtClean="0"/>
          </a:p>
          <a:p>
            <a:endParaRPr lang="fr-FR" dirty="0" smtClean="0"/>
          </a:p>
          <a:p>
            <a:r>
              <a:rPr lang="fr-FR" dirty="0" smtClean="0"/>
              <a:t>Par</a:t>
            </a:r>
            <a:r>
              <a:rPr lang="fr-FR" baseline="0" dirty="0" smtClean="0"/>
              <a:t> la suite </a:t>
            </a:r>
            <a:r>
              <a:rPr lang="fr-FR" dirty="0" smtClean="0"/>
              <a:t>3 acteurs majeurs doivent être optimisés</a:t>
            </a:r>
            <a:r>
              <a:rPr lang="fr-FR" baseline="0" dirty="0" smtClean="0"/>
              <a:t> car joue un rôle important </a:t>
            </a:r>
            <a:r>
              <a:rPr lang="fr-FR" dirty="0" smtClean="0"/>
              <a:t>dans un modèle de RL: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dirty="0" smtClean="0"/>
              <a:t>-</a:t>
            </a:r>
          </a:p>
          <a:p>
            <a:pPr>
              <a:buFontTx/>
              <a:buChar char="-"/>
            </a:pPr>
            <a:r>
              <a:rPr lang="fr-FR" dirty="0" smtClean="0"/>
              <a:t> Fonction</a:t>
            </a:r>
            <a:r>
              <a:rPr lang="fr-FR" baseline="0" dirty="0" smtClean="0"/>
              <a:t> de récompense</a:t>
            </a:r>
          </a:p>
          <a:p>
            <a:pPr>
              <a:buFontTx/>
              <a:buChar char="-"/>
            </a:pPr>
            <a:r>
              <a:rPr lang="fr-FR" baseline="0" dirty="0" smtClean="0"/>
              <a:t> </a:t>
            </a:r>
            <a:r>
              <a:rPr lang="fr-FR" baseline="0" dirty="0" err="1" smtClean="0"/>
              <a:t>Hyperparamètres</a:t>
            </a:r>
            <a:endParaRPr lang="fr-FR" baseline="0" dirty="0" smtClean="0"/>
          </a:p>
          <a:p>
            <a:pPr>
              <a:buFontTx/>
              <a:buChar char="-"/>
            </a:pPr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8</a:t>
            </a:fld>
            <a:endParaRPr lang="fr-FR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“Agent and Parking start from the same fixed and aligned position, with a distance of 5m”</a:t>
            </a:r>
            <a:endParaRPr lang="fr-FR" dirty="0" smtClean="0"/>
          </a:p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AC4037-DC16-4568-8349-366ADD495064}" type="slidenum">
              <a:rPr lang="fr-FR" smtClean="0"/>
              <a:pPr/>
              <a:t>9</a:t>
            </a:fld>
            <a:endParaRPr lang="fr-FR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DVANS Gro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 dirty="0"/>
              <a:t>TITRE SLIDE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9642535" y="274498"/>
            <a:ext cx="2262809" cy="595001"/>
          </a:xfrm>
          <a:prstGeom prst="rect">
            <a:avLst/>
          </a:prstGeom>
        </p:spPr>
      </p:pic>
      <p:sp>
        <p:nvSpPr>
          <p:cNvPr id="12" name="Espace réservé du contenu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1FD9F89B-0687-4476-A9B0-C37A384875C2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6650" y="981771"/>
            <a:ext cx="1724627" cy="5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18175785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LSYS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TITRE SLIDE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803210" y="87384"/>
            <a:ext cx="1148829" cy="106177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CB0DA06D-0FC3-49B1-899B-0D361B8E269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67373" y="1219341"/>
            <a:ext cx="1724627" cy="5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8674644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Vi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TITRE SLIDE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716122" y="173365"/>
            <a:ext cx="1210687" cy="88272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D8A24CB1-207B-4646-8D1E-271734B6924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59151" y="1107170"/>
            <a:ext cx="1724627" cy="5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98216106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MECAG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TITRE SLIDE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215952" y="116412"/>
            <a:ext cx="1710415" cy="95764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xmlns="" id="{F18A07D4-E721-46E9-8529-44F91011EC6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10467373" y="1129648"/>
            <a:ext cx="1724627" cy="531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661231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EASTERN EUROP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9050" y="-6959"/>
            <a:ext cx="12192000" cy="124358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 userDrawn="1"/>
        </p:nvPicPr>
        <p:blipFill rotWithShape="1">
          <a:blip r:embed="rId3" cstate="print">
            <a:duotone>
              <a:prstClr val="black"/>
              <a:srgbClr val="019E4D">
                <a:tint val="45000"/>
                <a:satMod val="400000"/>
              </a:srgbClr>
            </a:duotone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7756"/>
          <a:stretch/>
        </p:blipFill>
        <p:spPr>
          <a:xfrm>
            <a:off x="-19050" y="6718300"/>
            <a:ext cx="12230100" cy="190499"/>
          </a:xfrm>
          <a:prstGeom prst="rect">
            <a:avLst/>
          </a:prstGeom>
          <a:noFill/>
        </p:spPr>
      </p:pic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6430"/>
                </a:solidFill>
              </a:defRPr>
            </a:lvl1pPr>
          </a:lstStyle>
          <a:p>
            <a:r>
              <a:rPr lang="fr-FR" dirty="0"/>
              <a:t>TITRE SLIDE</a:t>
            </a:r>
          </a:p>
        </p:txBody>
      </p:sp>
    </p:spTree>
    <p:extLst>
      <p:ext uri="{BB962C8B-B14F-4D97-AF65-F5344CB8AC3E}">
        <p14:creationId xmlns:p14="http://schemas.microsoft.com/office/powerpoint/2010/main" xmlns="" val="1997817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fr-FR" dirty="0"/>
              <a:t>TITRE SLIDE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F3505-46B1-469D-BEA4-D0D46275E96A}" type="datetimeFigureOut">
              <a:rPr lang="fr-FR" smtClean="0"/>
              <a:pPr/>
              <a:t>26/07/2021</a:t>
            </a:fld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xmlns="" val="22101258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4B1F3505-46B1-469D-BEA4-D0D46275E96A}" type="datetimeFigureOut">
              <a:rPr lang="fr-FR" smtClean="0"/>
              <a:pPr/>
              <a:t>26/07/2021</a:t>
            </a:fld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16E08EEE-085C-4E92-84DF-03E78BC29B2A}" type="slidenum">
              <a:rPr lang="fr-FR" smtClean="0"/>
              <a:pPr/>
              <a:t>‹N°›</a:t>
            </a:fld>
            <a:endParaRPr lang="fr-FR"/>
          </a:p>
        </p:txBody>
      </p:sp>
      <p:pic>
        <p:nvPicPr>
          <p:cNvPr id="7" name="Image 6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b="82406"/>
          <a:stretch/>
        </p:blipFill>
        <p:spPr>
          <a:xfrm>
            <a:off x="-5737" y="-587"/>
            <a:ext cx="12197737" cy="1222184"/>
          </a:xfrm>
          <a:prstGeom prst="rect">
            <a:avLst/>
          </a:prstGeom>
        </p:spPr>
      </p:pic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770531"/>
            <a:ext cx="10515600" cy="53503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fr-FR" dirty="0"/>
              <a:t>TITRE SLIDE</a:t>
            </a:r>
          </a:p>
        </p:txBody>
      </p:sp>
      <p:pic>
        <p:nvPicPr>
          <p:cNvPr id="9" name="Image 8"/>
          <p:cNvPicPr>
            <a:picLocks noChangeAspect="1"/>
          </p:cNvPicPr>
          <p:nvPr userDrawn="1"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 t="97756"/>
          <a:stretch/>
        </p:blipFill>
        <p:spPr>
          <a:xfrm>
            <a:off x="-11595" y="6725479"/>
            <a:ext cx="12230100" cy="190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xmlns="" val="32776372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3" r:id="rId4"/>
    <p:sldLayoutId id="2147483655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20468D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Clr>
          <a:srgbClr val="F9B63B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9B63B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9B63B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9B63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Clr>
          <a:srgbClr val="F9B63B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3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ZoneTexte 4"/>
          <p:cNvSpPr txBox="1"/>
          <p:nvPr/>
        </p:nvSpPr>
        <p:spPr>
          <a:xfrm>
            <a:off x="5817679" y="4118391"/>
            <a:ext cx="45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>
                <a:solidFill>
                  <a:srgbClr val="7084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TITRE DE LA PRESENTATION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tretch>
            <a:fillRect/>
          </a:stretch>
        </p:blipFill>
        <p:spPr>
          <a:xfrm>
            <a:off x="-1" y="0"/>
            <a:ext cx="12192001" cy="6943344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798623" y="4270791"/>
            <a:ext cx="45117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smtClean="0">
                <a:solidFill>
                  <a:srgbClr val="7084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UC3 </a:t>
            </a:r>
            <a:r>
              <a:rPr lang="fr-FR" b="1" dirty="0" err="1" smtClean="0">
                <a:solidFill>
                  <a:srgbClr val="7084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Reinforcement</a:t>
            </a:r>
            <a:r>
              <a:rPr lang="fr-FR" b="1" dirty="0" smtClean="0">
                <a:solidFill>
                  <a:srgbClr val="7084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Learning </a:t>
            </a:r>
            <a:r>
              <a:rPr lang="fr-FR" b="1" dirty="0" err="1" smtClean="0">
                <a:solidFill>
                  <a:srgbClr val="7084BE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  <a:endParaRPr lang="fr-FR" b="1" dirty="0">
              <a:solidFill>
                <a:srgbClr val="7084BE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xmlns="" val="21103846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Hyperparameters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err="1" smtClean="0"/>
              <a:t>Number</a:t>
            </a:r>
            <a:r>
              <a:rPr lang="fr-FR" dirty="0" smtClean="0"/>
              <a:t> of </a:t>
            </a:r>
            <a:r>
              <a:rPr lang="fr-FR" dirty="0" err="1" smtClean="0"/>
              <a:t>Units</a:t>
            </a:r>
            <a:r>
              <a:rPr lang="fr-FR" dirty="0" smtClean="0"/>
              <a:t> in the Neural Network </a:t>
            </a:r>
            <a:r>
              <a:rPr lang="fr-FR" dirty="0" err="1" smtClean="0"/>
              <a:t>Layers</a:t>
            </a:r>
            <a:endParaRPr lang="fr-FR" dirty="0" smtClean="0"/>
          </a:p>
        </p:txBody>
      </p:sp>
      <p:pic>
        <p:nvPicPr>
          <p:cNvPr id="5124" name="Picture 4" descr="C:\Users\steffanutto\Pictures\Screenshots\Comparaison_Nb_neuronnes_par_lay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368425" y="2489876"/>
            <a:ext cx="9744075" cy="36950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3314" name="Picture 2" descr="\\s-gaia\Avisto\Projets\000000872_-_KARlab\Résultats_UC3\Agent_Training\Graphs_Training\Screenshots\Comparaison_Normalisation_et_existanctial_penalty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92300" y="2315197"/>
            <a:ext cx="8509000" cy="335535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r>
              <a:rPr lang="fr-FR" sz="2400" dirty="0" smtClean="0">
                <a:solidFill>
                  <a:srgbClr val="20468D"/>
                </a:solidFill>
              </a:rPr>
              <a:t> for alignement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2290" name="Picture 2" descr="\\s-gaia\Avisto\Projets\000000872_-_KARlab\Résultats_UC3\Agent_Training\Graphs_Training\Screenshots\Comparaison_penalty_alignement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71675" y="2438400"/>
            <a:ext cx="718185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Hyperparameters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Buffer size</a:t>
            </a:r>
          </a:p>
        </p:txBody>
      </p:sp>
      <p:pic>
        <p:nvPicPr>
          <p:cNvPr id="6146" name="Picture 2" descr="\\s-gaia\Avisto\Projets\000000872_-_KARlab\Résultats_UC3\Agent_Training\Graphs_Training\Screenshots\Comparaison_buffer_siz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489075" y="2654300"/>
            <a:ext cx="8785226" cy="320712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Hyperparameters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Time Horizon</a:t>
            </a:r>
          </a:p>
        </p:txBody>
      </p:sp>
      <p:pic>
        <p:nvPicPr>
          <p:cNvPr id="8194" name="Picture 2" descr="\\s-gaia\Avisto\Projets\000000872_-_KARlab\Résultats_UC3\Agent_Training\Graphs_Training\Screenshots\Comparaison_Time_Horiz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52574" y="2386573"/>
            <a:ext cx="8861425" cy="318872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Hyperparameters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Final </a:t>
            </a:r>
            <a:r>
              <a:rPr lang="fr-FR" dirty="0" err="1" smtClean="0"/>
              <a:t>result</a:t>
            </a:r>
            <a:endParaRPr lang="fr-FR" dirty="0" smtClean="0"/>
          </a:p>
        </p:txBody>
      </p:sp>
      <p:pic>
        <p:nvPicPr>
          <p:cNvPr id="6" name="Picture 2" descr="\\s-gaia\Avisto\Projets\000000872_-_KARlab\Résultats_UC3\Agent_Training\Graphs_Training\Screenshots\Comparaison_start_finally_configuratio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31874" y="2428874"/>
            <a:ext cx="9331325" cy="3337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Curriculum Learning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2050" name="Picture 2" descr="\\s-gaia\Avisto\Projets\000000872_-_KARlab\Résultats_UC3\Agent_Training\Graphs_Training\Screenshots\Comparaison_reward_curve_default_et_reward_curve_CL_avec_meme_config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66799" y="2012950"/>
            <a:ext cx="10210525" cy="368935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Curriculum Learning for scénario 2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6" name="Picture 2" descr="\\s-gaia\Avisto\Projets\000000872_-_KARlab\Résultats_UC3\Agent_Training\Graphs_Training\Screenshots\Scenario2_CL_1_jours_2_without_B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54019" y="2032000"/>
            <a:ext cx="10085295" cy="36576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Curriculum Learning for scénario 2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8434" name="Picture 2" descr="\\s-gaia\Avisto\Projets\000000872_-_KARlab\Résultats_UC3\Agent_Training\Graphs_Training\Screenshots\Scenario2_plusieurs_kart_starting_from_scenario2_pieton_obstacles_OK (2)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787" y="1838325"/>
            <a:ext cx="11171903" cy="40925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Additionnals</a:t>
            </a:r>
            <a:r>
              <a:rPr lang="fr-FR" sz="2400" dirty="0" smtClean="0">
                <a:solidFill>
                  <a:srgbClr val="20468D"/>
                </a:solidFill>
              </a:rPr>
              <a:t> modules: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r>
              <a:rPr lang="fr-FR" sz="2400" dirty="0" smtClean="0">
                <a:solidFill>
                  <a:srgbClr val="20468D"/>
                </a:solidFill>
              </a:rPr>
              <a:t> (</a:t>
            </a:r>
            <a:r>
              <a:rPr lang="fr-FR" sz="2400" dirty="0" err="1" smtClean="0">
                <a:solidFill>
                  <a:srgbClr val="20468D"/>
                </a:solidFill>
              </a:rPr>
              <a:t>Intrinsic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)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63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4098" name="Picture 2" descr="C:\Users\steffanutto\Desktop\Images_RL\ML-Agents\Curiosity\Curiosity_schema_official.PNG"/>
          <p:cNvPicPr>
            <a:picLocks noChangeAspect="1" noChangeArrowheads="1"/>
          </p:cNvPicPr>
          <p:nvPr/>
        </p:nvPicPr>
        <p:blipFill>
          <a:blip r:embed="rId3" cstate="print"/>
          <a:srcRect l="4560" r="3616" b="30029"/>
          <a:stretch>
            <a:fillRect/>
          </a:stretch>
        </p:blipFill>
        <p:spPr bwMode="auto">
          <a:xfrm>
            <a:off x="952500" y="2082800"/>
            <a:ext cx="7416800" cy="3048000"/>
          </a:xfrm>
          <a:prstGeom prst="rect">
            <a:avLst/>
          </a:prstGeom>
          <a:noFill/>
        </p:spPr>
      </p:pic>
      <p:pic>
        <p:nvPicPr>
          <p:cNvPr id="4099" name="Picture 3" descr="C:\Users\steffanutto\Desktop\Images_RL\ML-Agents\Curiosity\L_prediction_error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994150" y="5407024"/>
            <a:ext cx="4885024" cy="892175"/>
          </a:xfrm>
          <a:prstGeom prst="rect">
            <a:avLst/>
          </a:prstGeom>
          <a:noFill/>
        </p:spPr>
      </p:pic>
      <p:pic>
        <p:nvPicPr>
          <p:cNvPr id="4100" name="Picture 4" descr="C:\Users\steffanutto\Desktop\Images_RL\ML-Agents\Curiosity\L_achap_a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8915400" y="2581275"/>
            <a:ext cx="1473200" cy="577850"/>
          </a:xfrm>
          <a:prstGeom prst="rect">
            <a:avLst/>
          </a:prstGeom>
          <a:noFill/>
        </p:spPr>
      </p:pic>
      <p:cxnSp>
        <p:nvCxnSpPr>
          <p:cNvPr id="11" name="Connecteur droit 10"/>
          <p:cNvCxnSpPr>
            <a:endCxn id="4100" idx="1"/>
          </p:cNvCxnSpPr>
          <p:nvPr/>
        </p:nvCxnSpPr>
        <p:spPr>
          <a:xfrm flipV="1">
            <a:off x="7772400" y="2870200"/>
            <a:ext cx="1143000" cy="37465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Introduction: </a:t>
            </a:r>
            <a:r>
              <a:rPr lang="fr-FR" dirty="0" err="1" smtClean="0"/>
              <a:t>Unity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Unity</a:t>
            </a:r>
            <a:r>
              <a:rPr lang="fr-FR" sz="2400" dirty="0" smtClean="0">
                <a:solidFill>
                  <a:srgbClr val="20468D"/>
                </a:solidFill>
              </a:rPr>
              <a:t> and ML-Agents plugin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>
            <a:normAutofit/>
          </a:bodyPr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5362" name="Picture 2" descr="\\s-gaia\Avisto\Projets\000000872_-_KARlab\Résultats_UC3\Agent_Training\Agent_and_Model_Design\Kart_is_parking_with_obstacle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14399" y="1943100"/>
            <a:ext cx="5498563" cy="4038600"/>
          </a:xfrm>
          <a:prstGeom prst="rect">
            <a:avLst/>
          </a:prstGeom>
          <a:noFill/>
        </p:spPr>
      </p:pic>
      <p:pic>
        <p:nvPicPr>
          <p:cNvPr id="15363" name="Picture 3" descr="C:\Users\steffanutto\Desktop\Image_rapport\2_unity\mlagent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527591" y="1904895"/>
            <a:ext cx="4762709" cy="2381355"/>
          </a:xfrm>
          <a:prstGeom prst="rect">
            <a:avLst/>
          </a:prstGeom>
          <a:noFill/>
        </p:spPr>
      </p:pic>
      <p:pic>
        <p:nvPicPr>
          <p:cNvPr id="15364" name="Picture 4" descr="C:\Users\steffanutto\Desktop\Image_rapport\2_unity\PyTorch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994525" y="4483100"/>
            <a:ext cx="4092575" cy="1362497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Additionnals</a:t>
            </a:r>
            <a:r>
              <a:rPr lang="fr-FR" sz="2400" dirty="0" smtClean="0">
                <a:solidFill>
                  <a:srgbClr val="20468D"/>
                </a:solidFill>
              </a:rPr>
              <a:t> modules</a:t>
            </a:r>
            <a:r>
              <a:rPr lang="fr-FR" sz="2400" dirty="0" smtClean="0">
                <a:solidFill>
                  <a:srgbClr val="20468D"/>
                </a:solidFill>
              </a:rPr>
              <a:t>: Gail (</a:t>
            </a:r>
            <a:r>
              <a:rPr lang="fr-FR" sz="2400" dirty="0" err="1" smtClean="0">
                <a:solidFill>
                  <a:srgbClr val="20468D"/>
                </a:solidFill>
              </a:rPr>
              <a:t>Intrinsic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)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4400" y="2063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5122" name="Picture 2" descr="C:\Users\steffanutto\Desktop\Images_RL\ML-Agents\Gail\alg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0716" y="2109100"/>
            <a:ext cx="6900952" cy="3133725"/>
          </a:xfrm>
          <a:prstGeom prst="rect">
            <a:avLst/>
          </a:prstGeom>
          <a:noFill/>
        </p:spPr>
      </p:pic>
      <p:pic>
        <p:nvPicPr>
          <p:cNvPr id="5123" name="Picture 3" descr="C:\Users\steffanutto\Desktop\Images_RL\ML-Agents\Gail\cost_function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903620" y="5637463"/>
            <a:ext cx="6928971" cy="6731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Additionnals</a:t>
            </a:r>
            <a:r>
              <a:rPr lang="fr-FR" sz="2400" dirty="0" smtClean="0">
                <a:solidFill>
                  <a:srgbClr val="20468D"/>
                </a:solidFill>
              </a:rPr>
              <a:t> modules</a:t>
            </a:r>
            <a:r>
              <a:rPr lang="fr-FR" sz="2400" dirty="0" smtClean="0">
                <a:solidFill>
                  <a:srgbClr val="20468D"/>
                </a:solidFill>
              </a:rPr>
              <a:t>: </a:t>
            </a: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endParaRPr lang="fr-FR" sz="2400" dirty="0">
              <a:solidFill>
                <a:srgbClr val="20468D"/>
              </a:solidFill>
            </a:endParaRPr>
          </a:p>
        </p:txBody>
      </p:sp>
      <p:pic>
        <p:nvPicPr>
          <p:cNvPr id="6146" name="Picture 2" descr="C:\Users\steffanutto\Desktop\Images_RL\ML-Agents\Behavior_Cloning\B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06782" y="2336702"/>
            <a:ext cx="5726723" cy="3149698"/>
          </a:xfrm>
          <a:prstGeom prst="rect">
            <a:avLst/>
          </a:prstGeom>
          <a:noFill/>
        </p:spPr>
      </p:pic>
      <p:pic>
        <p:nvPicPr>
          <p:cNvPr id="8" name="Picture 2" descr="C:\Users\steffanutto\Desktop\Images_RL\ML-Agents\Behavior_Cloning\mlagents-ImitationAndRL.png"/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644638" y="2347537"/>
            <a:ext cx="5340958" cy="3302492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r>
              <a:rPr lang="fr-FR" sz="2400" dirty="0" smtClean="0">
                <a:solidFill>
                  <a:srgbClr val="20468D"/>
                </a:solidFill>
              </a:rPr>
              <a:t> + Gail +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9218" name="Picture 2" descr="\\s-gaia\Avisto\Projets\000000872_-_KARlab\Résultats_UC3\Agent_Training\Graphs_Training\Screenshots\Comparaison_curiosity_curiositygail_BCcuriosityGai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120774" y="2159000"/>
            <a:ext cx="9380388" cy="338761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r>
              <a:rPr lang="fr-FR" sz="2400" dirty="0" smtClean="0">
                <a:solidFill>
                  <a:srgbClr val="20468D"/>
                </a:solidFill>
              </a:rPr>
              <a:t> + Gail +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PPO for Scenario 2 </a:t>
            </a:r>
            <a:r>
              <a:rPr lang="fr-FR" sz="2400" dirty="0" err="1" smtClean="0"/>
              <a:t>from</a:t>
            </a:r>
            <a:r>
              <a:rPr lang="fr-FR" sz="2400" dirty="0" smtClean="0"/>
              <a:t> scratch </a:t>
            </a:r>
            <a:r>
              <a:rPr lang="fr-FR" sz="2400" dirty="0" err="1" smtClean="0"/>
              <a:t>without</a:t>
            </a:r>
            <a:r>
              <a:rPr lang="fr-FR" sz="2400" dirty="0" smtClean="0"/>
              <a:t> CL </a:t>
            </a:r>
            <a:r>
              <a:rPr lang="fr-FR" sz="2400" dirty="0" err="1" smtClean="0"/>
              <a:t>with</a:t>
            </a:r>
            <a:r>
              <a:rPr lang="fr-FR" sz="2400" dirty="0" smtClean="0"/>
              <a:t> BC+Gail+</a:t>
            </a:r>
            <a:r>
              <a:rPr lang="fr-FR" sz="2400" dirty="0" err="1" smtClean="0"/>
              <a:t>Curiosity</a:t>
            </a:r>
            <a:endParaRPr lang="fr-FR" sz="24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10243" name="Picture 3" descr="\\s-gaia\Avisto\Projets\000000872_-_KARlab\Résultats_UC3\Agent_Training\Graphs_Training\Screenshots\Comparaison_scenario2PPO_without_Curriculum_Learning_with_Curiosity_Gail_B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1524" y="2625724"/>
            <a:ext cx="10609059" cy="344487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r>
              <a:rPr lang="fr-FR" sz="2400" dirty="0" smtClean="0">
                <a:solidFill>
                  <a:srgbClr val="20468D"/>
                </a:solidFill>
              </a:rPr>
              <a:t> + Gail +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POCA for Scenario 2 </a:t>
            </a:r>
            <a:r>
              <a:rPr lang="fr-FR" sz="2400" dirty="0" err="1" smtClean="0"/>
              <a:t>from</a:t>
            </a:r>
            <a:r>
              <a:rPr lang="fr-FR" sz="2400" dirty="0" smtClean="0"/>
              <a:t> scratch </a:t>
            </a:r>
            <a:r>
              <a:rPr lang="fr-FR" sz="2400" dirty="0" err="1" smtClean="0"/>
              <a:t>without</a:t>
            </a:r>
            <a:r>
              <a:rPr lang="fr-FR" sz="2400" dirty="0" smtClean="0"/>
              <a:t> CL </a:t>
            </a:r>
            <a:r>
              <a:rPr lang="fr-FR" sz="2400" dirty="0" err="1" smtClean="0"/>
              <a:t>with</a:t>
            </a:r>
            <a:r>
              <a:rPr lang="fr-FR" sz="2400" dirty="0" smtClean="0"/>
              <a:t> BC+Gail+</a:t>
            </a:r>
            <a:r>
              <a:rPr lang="fr-FR" sz="2400" dirty="0" err="1" smtClean="0"/>
              <a:t>Curiosity</a:t>
            </a:r>
            <a:endParaRPr lang="fr-FR" sz="24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17410" name="Picture 2" descr="\\s-gaia\Avisto\Projets\000000872_-_KARlab\Résultats_UC3\Agent_Training\Graphs_Training\Screenshots\Comparaison_scenario2POCA_without_Curriculum_Learning_with_Curiosity_Gail_B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98524" y="2413000"/>
            <a:ext cx="10316255" cy="32639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r>
              <a:rPr lang="fr-FR" sz="2400" dirty="0" smtClean="0">
                <a:solidFill>
                  <a:srgbClr val="20468D"/>
                </a:solidFill>
              </a:rPr>
              <a:t> + Gail +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r>
              <a:rPr lang="fr-FR" sz="2400" dirty="0" smtClean="0">
                <a:solidFill>
                  <a:srgbClr val="20468D"/>
                </a:solidFill>
              </a:rPr>
              <a:t> + </a:t>
            </a:r>
            <a:r>
              <a:rPr lang="fr-FR" sz="2400" dirty="0" err="1" smtClean="0">
                <a:solidFill>
                  <a:srgbClr val="20468D"/>
                </a:solidFill>
              </a:rPr>
              <a:t>with</a:t>
            </a:r>
            <a:r>
              <a:rPr lang="fr-FR" sz="2400" dirty="0" smtClean="0">
                <a:solidFill>
                  <a:srgbClr val="20468D"/>
                </a:solidFill>
              </a:rPr>
              <a:t>/</a:t>
            </a:r>
            <a:r>
              <a:rPr lang="fr-FR" sz="2400" dirty="0" err="1" smtClean="0">
                <a:solidFill>
                  <a:srgbClr val="20468D"/>
                </a:solidFill>
              </a:rPr>
              <a:t>without</a:t>
            </a:r>
            <a:r>
              <a:rPr lang="fr-FR" sz="2400" dirty="0" smtClean="0">
                <a:solidFill>
                  <a:srgbClr val="20468D"/>
                </a:solidFill>
              </a:rPr>
              <a:t> Curriculum Learning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PPO Scénario 2 + </a:t>
            </a:r>
            <a:r>
              <a:rPr lang="fr-FR" sz="2400" dirty="0" smtClean="0"/>
              <a:t>3 karts (voir vidéo)</a:t>
            </a:r>
            <a:endParaRPr lang="fr-FR" sz="24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2050" name="Picture 2" descr="\\s-gaia\Avisto\Projets\000000872_-_KARlab\Résultats_UC3\Agent_Training\Graphs_Training\Screenshots\Comparaison_PPO_POCA_Scenario2_Curriculum_Learning_BCGailCuriosity_chaque_CL_step_3_karts.PNG"/>
          <p:cNvPicPr>
            <a:picLocks noChangeAspect="1" noChangeArrowheads="1"/>
          </p:cNvPicPr>
          <p:nvPr/>
        </p:nvPicPr>
        <p:blipFill>
          <a:blip r:embed="rId3" cstate="print"/>
          <a:srcRect r="49419"/>
          <a:stretch>
            <a:fillRect/>
          </a:stretch>
        </p:blipFill>
        <p:spPr bwMode="auto">
          <a:xfrm>
            <a:off x="904775" y="2388837"/>
            <a:ext cx="5139889" cy="3694336"/>
          </a:xfrm>
          <a:prstGeom prst="rect">
            <a:avLst/>
          </a:prstGeom>
          <a:noFill/>
        </p:spPr>
      </p:pic>
      <p:pic>
        <p:nvPicPr>
          <p:cNvPr id="2051" name="Picture 3" descr="\\s-gaia\Avisto\Projets\000000872_-_KARlab\Résultats_UC3\Agent_Training\Graphs_Training\Screenshots\Comparaison_PPO_POCA_Scenario2_Curriculum_Learning_BCGailCuriosity_chaque_CL_step_3_karts_res.PNG"/>
          <p:cNvPicPr>
            <a:picLocks noChangeAspect="1" noChangeArrowheads="1"/>
          </p:cNvPicPr>
          <p:nvPr/>
        </p:nvPicPr>
        <p:blipFill>
          <a:blip r:embed="rId4" cstate="print"/>
          <a:srcRect r="20599"/>
          <a:stretch>
            <a:fillRect/>
          </a:stretch>
        </p:blipFill>
        <p:spPr bwMode="auto">
          <a:xfrm>
            <a:off x="6255751" y="2227146"/>
            <a:ext cx="5342691" cy="391643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POCA for Scenario </a:t>
            </a:r>
            <a:r>
              <a:rPr lang="fr-FR" sz="2400" dirty="0" smtClean="0"/>
              <a:t>2 </a:t>
            </a:r>
            <a:r>
              <a:rPr lang="fr-FR" sz="2400" dirty="0" err="1" smtClean="0"/>
              <a:t>with</a:t>
            </a:r>
            <a:r>
              <a:rPr lang="fr-FR" sz="2400" dirty="0" smtClean="0"/>
              <a:t> 3 karts </a:t>
            </a:r>
            <a:r>
              <a:rPr lang="fr-FR" sz="2400" dirty="0" err="1" smtClean="0"/>
              <a:t>from</a:t>
            </a:r>
            <a:r>
              <a:rPr lang="fr-FR" sz="2400" dirty="0" smtClean="0"/>
              <a:t> scratch </a:t>
            </a:r>
            <a:r>
              <a:rPr lang="fr-FR" sz="2400" dirty="0" err="1" smtClean="0"/>
              <a:t>with</a:t>
            </a:r>
            <a:r>
              <a:rPr lang="fr-FR" sz="2400" dirty="0" smtClean="0"/>
              <a:t> CL </a:t>
            </a:r>
            <a:r>
              <a:rPr lang="fr-FR" sz="2400" dirty="0" err="1" smtClean="0"/>
              <a:t>with</a:t>
            </a:r>
            <a:r>
              <a:rPr lang="fr-FR" sz="2400" dirty="0" smtClean="0"/>
              <a:t> BC+Gail+</a:t>
            </a:r>
            <a:r>
              <a:rPr lang="fr-FR" sz="2400" dirty="0" err="1" smtClean="0"/>
              <a:t>Curiosity</a:t>
            </a:r>
            <a:endParaRPr lang="fr-FR" sz="2400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3074" name="Picture 2" descr="\\s-gaia\Avisto\Projets\000000872_-_KARlab\Résultats_UC3\Agent_Training\Graphs_Training\Screenshots\Comparaison_PPO_POCA_Scenario2_Curriculum_Learning_BCGailCuriosity_chaque_CL_step_3_karts_2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57708" y="2740894"/>
            <a:ext cx="9065559" cy="329414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Behavior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Cloning</a:t>
            </a:r>
            <a:r>
              <a:rPr lang="fr-FR" sz="2400" dirty="0" smtClean="0">
                <a:solidFill>
                  <a:srgbClr val="20468D"/>
                </a:solidFill>
              </a:rPr>
              <a:t> + Gail + </a:t>
            </a:r>
            <a:r>
              <a:rPr lang="fr-FR" sz="2400" dirty="0" err="1" smtClean="0">
                <a:solidFill>
                  <a:srgbClr val="20468D"/>
                </a:solidFill>
              </a:rPr>
              <a:t>Curiosity</a:t>
            </a:r>
            <a:r>
              <a:rPr lang="fr-FR" sz="2400" dirty="0" smtClean="0">
                <a:solidFill>
                  <a:srgbClr val="20468D"/>
                </a:solidFill>
              </a:rPr>
              <a:t> + </a:t>
            </a:r>
            <a:r>
              <a:rPr lang="fr-FR" sz="2400" dirty="0" err="1" smtClean="0">
                <a:solidFill>
                  <a:srgbClr val="20468D"/>
                </a:solidFill>
              </a:rPr>
              <a:t>without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smtClean="0">
                <a:solidFill>
                  <a:srgbClr val="20468D"/>
                </a:solidFill>
              </a:rPr>
              <a:t>Curriculum Learning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sz="2400" dirty="0" smtClean="0"/>
              <a:t>PPO et POCA Scénario </a:t>
            </a:r>
            <a:r>
              <a:rPr lang="fr-FR" sz="2400" dirty="0" smtClean="0"/>
              <a:t>2 + 3 karts</a:t>
            </a: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1026" name="Picture 2" descr="\\s-gaia\Avisto\Projets\000000872_-_KARlab\Résultats_UC3\Agent_Training\Graphs_Training\Screenshots\Comparaison_Scenario2PPO_POCA_BCGailCuriosity_3_karts_from_scratch.PNG"/>
          <p:cNvPicPr>
            <a:picLocks noChangeAspect="1" noChangeArrowheads="1"/>
          </p:cNvPicPr>
          <p:nvPr/>
        </p:nvPicPr>
        <p:blipFill>
          <a:blip r:embed="rId3" cstate="print"/>
          <a:srcRect r="49664"/>
          <a:stretch>
            <a:fillRect/>
          </a:stretch>
        </p:blipFill>
        <p:spPr bwMode="auto">
          <a:xfrm>
            <a:off x="934317" y="2617368"/>
            <a:ext cx="4734961" cy="3418299"/>
          </a:xfrm>
          <a:prstGeom prst="rect">
            <a:avLst/>
          </a:prstGeom>
          <a:noFill/>
        </p:spPr>
      </p:pic>
      <p:pic>
        <p:nvPicPr>
          <p:cNvPr id="1027" name="Picture 3" descr="\\s-gaia\Avisto\Projets\000000872_-_KARlab\Résultats_UC3\Agent_Training\Graphs_Training\Screenshots\Comparaison_Scenario2PPO_POCA_BCGailCuriosity_3_karts_from_scratch_res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029425" y="2870867"/>
            <a:ext cx="5110035" cy="297166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  <a:p>
            <a:pPr>
              <a:buNone/>
            </a:pPr>
            <a:endParaRPr lang="fr-FR" dirty="0" smtClean="0"/>
          </a:p>
        </p:txBody>
      </p:sp>
      <p:pic>
        <p:nvPicPr>
          <p:cNvPr id="8194" name="Picture 2" descr="C:\Users\steffanutto\Desktop\Images_RL\ML-Agents\Inference_Resume.PNG"/>
          <p:cNvPicPr>
            <a:picLocks noChangeAspect="1" noChangeArrowheads="1"/>
          </p:cNvPicPr>
          <p:nvPr/>
        </p:nvPicPr>
        <p:blipFill>
          <a:blip r:embed="rId3" cstate="print"/>
          <a:srcRect t="6094"/>
          <a:stretch>
            <a:fillRect/>
          </a:stretch>
        </p:blipFill>
        <p:spPr bwMode="auto">
          <a:xfrm>
            <a:off x="6541620" y="1232346"/>
            <a:ext cx="5650380" cy="5442774"/>
          </a:xfrm>
          <a:prstGeom prst="rect">
            <a:avLst/>
          </a:prstGeom>
          <a:noFill/>
        </p:spPr>
      </p:pic>
      <p:sp>
        <p:nvSpPr>
          <p:cNvPr id="7" name="Espace réservé du contenu 2"/>
          <p:cNvSpPr txBox="1">
            <a:spLocks/>
          </p:cNvSpPr>
          <p:nvPr/>
        </p:nvSpPr>
        <p:spPr>
          <a:xfrm>
            <a:off x="990600" y="15636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Inferences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Resume</a:t>
            </a:r>
            <a:endParaRPr lang="fr-FR" sz="2400" dirty="0">
              <a:solidFill>
                <a:srgbClr val="20468D"/>
              </a:solidFill>
            </a:endParaRPr>
          </a:p>
        </p:txBody>
      </p:sp>
      <p:pic>
        <p:nvPicPr>
          <p:cNvPr id="8195" name="Picture 3" descr="C:\Users\steffanutto\Pictures\Screenshots\COmparaison_res_finaux.png"/>
          <p:cNvPicPr>
            <a:picLocks noChangeAspect="1" noChangeArrowheads="1"/>
          </p:cNvPicPr>
          <p:nvPr/>
        </p:nvPicPr>
        <p:blipFill>
          <a:blip r:embed="rId4" cstate="print"/>
          <a:srcRect l="24184" t="26564" r="16526" b="8594"/>
          <a:stretch>
            <a:fillRect/>
          </a:stretch>
        </p:blipFill>
        <p:spPr bwMode="auto">
          <a:xfrm>
            <a:off x="512398" y="2492945"/>
            <a:ext cx="5859523" cy="360466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Final Model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3076" name="Picture 4" descr="\\s-gaia\Avisto\Projets\000000872_-_KARlab\Résultats_UC3\Agent_Training\Agent_and_Model_Design\NNPPO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131050" y="1619729"/>
            <a:ext cx="5060950" cy="4869971"/>
          </a:xfrm>
          <a:prstGeom prst="rect">
            <a:avLst/>
          </a:prstGeom>
          <a:noFill/>
        </p:spPr>
      </p:pic>
      <p:pic>
        <p:nvPicPr>
          <p:cNvPr id="3077" name="Picture 5" descr="\\s-gaia\Avisto\Projets\000000872_-_KARlab\Résultats_UC3\Agent_Training\Agent_and_Model_Design\Model_ONNX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54000" y="6029325"/>
            <a:ext cx="7734300" cy="485195"/>
          </a:xfrm>
          <a:prstGeom prst="rect">
            <a:avLst/>
          </a:prstGeom>
          <a:noFill/>
        </p:spPr>
      </p:pic>
      <p:pic>
        <p:nvPicPr>
          <p:cNvPr id="3078" name="Picture 6" descr="C:\Users\steffanutto\Desktop\Image_rapport\2_unity\NN\modelUC3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1003300" y="2692400"/>
            <a:ext cx="5328160" cy="25908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Reinforcement</a:t>
            </a:r>
            <a:r>
              <a:rPr lang="fr-FR" dirty="0" smtClean="0"/>
              <a:t> Learning Model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Agent and </a:t>
            </a:r>
            <a:r>
              <a:rPr lang="fr-FR" sz="2400" dirty="0" err="1" smtClean="0">
                <a:solidFill>
                  <a:srgbClr val="20468D"/>
                </a:solidFill>
              </a:rPr>
              <a:t>Environment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modelisation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6386" name="Picture 2" descr="\\s-gaia\Avisto\Projets\000000872_-_KARlab\Résultats_UC3\Agent_Training\Agent_and_Model_Design\Kart_Physic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2774" y="2457450"/>
            <a:ext cx="6593043" cy="3371850"/>
          </a:xfrm>
          <a:prstGeom prst="rect">
            <a:avLst/>
          </a:prstGeom>
          <a:noFill/>
        </p:spPr>
      </p:pic>
      <p:pic>
        <p:nvPicPr>
          <p:cNvPr id="16389" name="Picture 5" descr="\\s-gaia\Avisto\Projets\000000872_-_KARlab\Résultats_UC3\Agent_Training\Agent_and_Model_Design\Kart_is_parking.PNG"/>
          <p:cNvPicPr>
            <a:picLocks noChangeAspect="1" noChangeArrowheads="1"/>
          </p:cNvPicPr>
          <p:nvPr/>
        </p:nvPicPr>
        <p:blipFill>
          <a:blip r:embed="rId4" cstate="print"/>
          <a:srcRect l="6010" t="26641" r="28020"/>
          <a:stretch>
            <a:fillRect/>
          </a:stretch>
        </p:blipFill>
        <p:spPr bwMode="auto">
          <a:xfrm>
            <a:off x="7429500" y="2451100"/>
            <a:ext cx="4186368" cy="34163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smtClean="0"/>
              <a:t>PPO + Curriculum </a:t>
            </a:r>
            <a:r>
              <a:rPr lang="fr-FR" dirty="0" smtClean="0"/>
              <a:t>Learning + </a:t>
            </a:r>
            <a:r>
              <a:rPr lang="fr-FR" dirty="0" err="1" smtClean="0"/>
              <a:t>Behavior</a:t>
            </a:r>
            <a:r>
              <a:rPr lang="fr-FR" dirty="0" smtClean="0"/>
              <a:t> </a:t>
            </a:r>
            <a:r>
              <a:rPr lang="fr-FR" dirty="0" err="1" smtClean="0"/>
              <a:t>Cloning</a:t>
            </a:r>
            <a:endParaRPr lang="fr-FR" dirty="0" smtClean="0"/>
          </a:p>
        </p:txBody>
      </p:sp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Annexe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Test Self-Play Multi-Agent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4338" name="Picture 2" descr="\\s-gaia\Avisto\Projets\000000872_-_KARlab\Résultats_UC3\Agent_Training\Graphs_Training\Screenshots\Self-Play\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3600" y="1739900"/>
            <a:ext cx="4724400" cy="2159726"/>
          </a:xfrm>
          <a:prstGeom prst="rect">
            <a:avLst/>
          </a:prstGeom>
          <a:noFill/>
        </p:spPr>
      </p:pic>
      <p:pic>
        <p:nvPicPr>
          <p:cNvPr id="14339" name="Picture 3" descr="\\s-gaia\Avisto\Projets\000000872_-_KARlab\Résultats_UC3\Agent_Training\Graphs_Training\Screenshots\Self-Play\2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667375" y="1974850"/>
            <a:ext cx="2279650" cy="3390900"/>
          </a:xfrm>
          <a:prstGeom prst="rect">
            <a:avLst/>
          </a:prstGeom>
          <a:noFill/>
        </p:spPr>
      </p:pic>
      <p:pic>
        <p:nvPicPr>
          <p:cNvPr id="14341" name="Picture 5" descr="\\s-gaia\Avisto\Projets\000000872_-_KARlab\Résultats_UC3\Agent_Training\Graphs_Training\Screenshots\Self-Play\ELO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981950" y="2038349"/>
            <a:ext cx="3401733" cy="2965451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Observation and </a:t>
            </a: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 Design: first </a:t>
            </a:r>
            <a:r>
              <a:rPr lang="fr-FR" sz="2400" dirty="0" err="1" smtClean="0">
                <a:solidFill>
                  <a:srgbClr val="20468D"/>
                </a:solidFill>
              </a:rPr>
              <a:t>PoC</a:t>
            </a:r>
            <a:r>
              <a:rPr lang="fr-FR" sz="2400" dirty="0" smtClean="0">
                <a:solidFill>
                  <a:srgbClr val="20468D"/>
                </a:solidFill>
              </a:rPr>
              <a:t> initial </a:t>
            </a:r>
            <a:r>
              <a:rPr lang="fr-FR" sz="2400" dirty="0" err="1" smtClean="0">
                <a:solidFill>
                  <a:srgbClr val="20468D"/>
                </a:solidFill>
              </a:rPr>
              <a:t>success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4098" name="Picture 2" descr="C:\Users\steffanutto\Videos\Captures\7_training_moi_PPO_CERCLE\POC1_agent_circle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067049" y="1858963"/>
            <a:ext cx="5734051" cy="462716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Observation and </a:t>
            </a: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 Design: first </a:t>
            </a:r>
            <a:r>
              <a:rPr lang="fr-FR" sz="2400" dirty="0" err="1" smtClean="0">
                <a:solidFill>
                  <a:srgbClr val="20468D"/>
                </a:solidFill>
              </a:rPr>
              <a:t>PoC</a:t>
            </a:r>
            <a:r>
              <a:rPr lang="fr-FR" sz="2400" dirty="0" smtClean="0">
                <a:solidFill>
                  <a:srgbClr val="20468D"/>
                </a:solidFill>
              </a:rPr>
              <a:t> final </a:t>
            </a:r>
            <a:r>
              <a:rPr lang="fr-FR" sz="2400" dirty="0" err="1" smtClean="0">
                <a:solidFill>
                  <a:srgbClr val="20468D"/>
                </a:solidFill>
              </a:rPr>
              <a:t>success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4099" name="Picture 3" descr="C:\Users\steffanutto\Videos\Captures\9_PPO_OK_SCENARIO1\res_scenario1.gif"/>
          <p:cNvPicPr>
            <a:picLocks noChangeAspect="1" noChangeArrowheads="1" noCrop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587500" y="1908175"/>
            <a:ext cx="9160934" cy="515302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First </a:t>
            </a:r>
            <a:r>
              <a:rPr lang="fr-FR" sz="2400" dirty="0" err="1" smtClean="0">
                <a:solidFill>
                  <a:srgbClr val="20468D"/>
                </a:solidFill>
              </a:rPr>
              <a:t>PoC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Mean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Reward</a:t>
            </a:r>
            <a:r>
              <a:rPr lang="fr-FR" sz="2400" dirty="0" smtClean="0">
                <a:solidFill>
                  <a:srgbClr val="20468D"/>
                </a:solidFill>
              </a:rPr>
              <a:t> and </a:t>
            </a:r>
            <a:r>
              <a:rPr lang="fr-FR" sz="2400" dirty="0" err="1" smtClean="0">
                <a:solidFill>
                  <a:srgbClr val="20468D"/>
                </a:solidFill>
              </a:rPr>
              <a:t>same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with</a:t>
            </a:r>
            <a:r>
              <a:rPr lang="fr-FR" sz="2400" dirty="0" smtClean="0">
                <a:solidFill>
                  <a:srgbClr val="20468D"/>
                </a:solidFill>
              </a:rPr>
              <a:t> more </a:t>
            </a:r>
            <a:r>
              <a:rPr lang="fr-FR" sz="2400" dirty="0" err="1" smtClean="0">
                <a:solidFill>
                  <a:srgbClr val="20468D"/>
                </a:solidFill>
              </a:rPr>
              <a:t>parallelisation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7170" name="Picture 2" descr="\\s-gaia\Avisto\Projets\000000872_-_KARlab\Résultats_UC3\Agent_Training\Graphs_Training\Screenshots\Comparaison_Nb_Agents_parallel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27200" y="2740959"/>
            <a:ext cx="8115300" cy="298356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Environment</a:t>
            </a:r>
            <a:r>
              <a:rPr lang="fr-FR" dirty="0" smtClean="0"/>
              <a:t> for 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Model Test for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pic>
        <p:nvPicPr>
          <p:cNvPr id="10" name="Picture 4" descr="\\s-gaia\Avisto\Projets\000000872_-_KARlab\Résultats_UC3\Agent_Training\Agent_and_Model_Design\Scenario_configurations_testing.PN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118820" y="1809750"/>
            <a:ext cx="5954360" cy="4367213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The </a:t>
            </a:r>
            <a:r>
              <a:rPr lang="fr-FR" dirty="0" err="1" smtClean="0"/>
              <a:t>Reinforcement</a:t>
            </a:r>
            <a:r>
              <a:rPr lang="fr-FR" dirty="0" smtClean="0"/>
              <a:t> Learning Model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smtClean="0">
                <a:solidFill>
                  <a:srgbClr val="20468D"/>
                </a:solidFill>
              </a:rPr>
              <a:t>The RL </a:t>
            </a:r>
            <a:r>
              <a:rPr lang="fr-FR" sz="2400" dirty="0" err="1" smtClean="0">
                <a:solidFill>
                  <a:srgbClr val="20468D"/>
                </a:solidFill>
              </a:rPr>
              <a:t>Algorithms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endParaRPr lang="fr-FR" dirty="0" smtClean="0"/>
          </a:p>
        </p:txBody>
      </p:sp>
      <p:pic>
        <p:nvPicPr>
          <p:cNvPr id="11267" name="Picture 3" descr="\\s-gaia\Avisto\Projets\000000872_-_KARlab\Résultats_UC3\Agent_Training\Graphs_Training\Screenshots\Comparaison_POCA_PPO_SAC.png"/>
          <p:cNvPicPr>
            <a:picLocks noChangeAspect="1" noChangeArrowheads="1"/>
          </p:cNvPicPr>
          <p:nvPr/>
        </p:nvPicPr>
        <p:blipFill>
          <a:blip r:embed="rId3" cstate="print"/>
          <a:srcRect l="25953" t="41766" r="26076" b="3786"/>
          <a:stretch>
            <a:fillRect/>
          </a:stretch>
        </p:blipFill>
        <p:spPr bwMode="auto">
          <a:xfrm>
            <a:off x="2527300" y="1904999"/>
            <a:ext cx="7302500" cy="4662365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Optimization</a:t>
            </a:r>
            <a:r>
              <a:rPr lang="fr-FR" dirty="0" smtClean="0"/>
              <a:t> and Fine-</a:t>
            </a:r>
            <a:r>
              <a:rPr lang="fr-FR" dirty="0" err="1" smtClean="0"/>
              <a:t>Tuning</a:t>
            </a:r>
            <a:endParaRPr lang="fr-FR" dirty="0"/>
          </a:p>
        </p:txBody>
      </p:sp>
      <p:sp>
        <p:nvSpPr>
          <p:cNvPr id="5" name="Espace réservé du contenu 2"/>
          <p:cNvSpPr txBox="1">
            <a:spLocks/>
          </p:cNvSpPr>
          <p:nvPr/>
        </p:nvSpPr>
        <p:spPr>
          <a:xfrm>
            <a:off x="838200" y="1411294"/>
            <a:ext cx="10515600" cy="4984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rgbClr val="F9B63B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fr-FR" sz="2400" dirty="0" err="1" smtClean="0">
                <a:solidFill>
                  <a:srgbClr val="20468D"/>
                </a:solidFill>
              </a:rPr>
              <a:t>Hyperparameters</a:t>
            </a:r>
            <a:r>
              <a:rPr lang="fr-FR" sz="2400" dirty="0" smtClean="0">
                <a:solidFill>
                  <a:srgbClr val="20468D"/>
                </a:solidFill>
              </a:rPr>
              <a:t> </a:t>
            </a:r>
            <a:r>
              <a:rPr lang="fr-FR" sz="2400" dirty="0" err="1" smtClean="0">
                <a:solidFill>
                  <a:srgbClr val="20468D"/>
                </a:solidFill>
              </a:rPr>
              <a:t>Tuning</a:t>
            </a:r>
            <a:endParaRPr lang="fr-FR" sz="2400" dirty="0">
              <a:solidFill>
                <a:srgbClr val="20468D"/>
              </a:solidFill>
            </a:endParaRPr>
          </a:p>
        </p:txBody>
      </p:sp>
      <p:sp>
        <p:nvSpPr>
          <p:cNvPr id="9" name="Espace réservé du contenu 8">
            <a:extLst>
              <a:ext uri="{FF2B5EF4-FFF2-40B4-BE49-F238E27FC236}">
                <a16:creationId xmlns:a16="http://schemas.microsoft.com/office/drawing/2014/main" xmlns="" id="{7E942534-30B6-4A9A-9B60-30FFA5889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09345"/>
            <a:ext cx="10515600" cy="4367617"/>
          </a:xfrm>
        </p:spPr>
        <p:txBody>
          <a:bodyPr/>
          <a:lstStyle/>
          <a:p>
            <a:pPr>
              <a:buNone/>
            </a:pPr>
            <a:r>
              <a:rPr lang="fr-FR" dirty="0" err="1" smtClean="0"/>
              <a:t>Number</a:t>
            </a:r>
            <a:r>
              <a:rPr lang="fr-FR" dirty="0" smtClean="0"/>
              <a:t> of Neural Network </a:t>
            </a:r>
            <a:r>
              <a:rPr lang="fr-FR" dirty="0" err="1" smtClean="0"/>
              <a:t>Layers</a:t>
            </a:r>
            <a:r>
              <a:rPr lang="fr-FR" dirty="0" smtClean="0"/>
              <a:t> (1,2 and) 3</a:t>
            </a:r>
          </a:p>
        </p:txBody>
      </p:sp>
      <p:pic>
        <p:nvPicPr>
          <p:cNvPr id="1026" name="Picture 2" descr="\\s-gaia\Avisto\Projets\000000872_-_KARlab\Résultats_UC3\Agent_Training\Graphs_Training\Screenshots\Comparaison_NN_layers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85924" y="2641600"/>
            <a:ext cx="8637948" cy="312420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xmlns="" val="3133247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13228</TotalTime>
  <Words>1904</Words>
  <Application>Microsoft Office PowerPoint</Application>
  <PresentationFormat>Personnalisé</PresentationFormat>
  <Paragraphs>361</Paragraphs>
  <Slides>31</Slides>
  <Notes>31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31</vt:i4>
      </vt:variant>
    </vt:vector>
  </HeadingPairs>
  <TitlesOfParts>
    <vt:vector size="32" baseType="lpstr">
      <vt:lpstr>Thème Office</vt:lpstr>
      <vt:lpstr>Diapositive 1</vt:lpstr>
      <vt:lpstr>Introduction: Unity</vt:lpstr>
      <vt:lpstr>The Reinforcement Learning Model</vt:lpstr>
      <vt:lpstr>Optimization and Fine-Tuning</vt:lpstr>
      <vt:lpstr>Optimization and Fine-Tuning</vt:lpstr>
      <vt:lpstr>Optimization and Fine-Tuning</vt:lpstr>
      <vt:lpstr>Environment for tuning</vt:lpstr>
      <vt:lpstr>The Reinforcement Learning Model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Optimization and Fine-Tuning</vt:lpstr>
      <vt:lpstr>Results</vt:lpstr>
      <vt:lpstr>Conclusion</vt:lpstr>
      <vt:lpstr>Annexe</vt:lpstr>
    </vt:vector>
  </TitlesOfParts>
  <Company/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2018 - Masque Powerpoint</dc:title>
  <dc:creator>Xavier Mongaboure</dc:creator>
  <cp:lastModifiedBy>steffanutto</cp:lastModifiedBy>
  <cp:revision>541</cp:revision>
  <dcterms:created xsi:type="dcterms:W3CDTF">2018-08-28T07:44:55Z</dcterms:created>
  <dcterms:modified xsi:type="dcterms:W3CDTF">2021-07-29T10:30:21Z</dcterms:modified>
</cp:coreProperties>
</file>